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65" r:id="rId4"/>
    <p:sldId id="256" r:id="rId5"/>
    <p:sldId id="272" r:id="rId7"/>
    <p:sldId id="261" r:id="rId8"/>
    <p:sldId id="273" r:id="rId9"/>
    <p:sldId id="284" r:id="rId10"/>
    <p:sldId id="290" r:id="rId11"/>
    <p:sldId id="285" r:id="rId12"/>
    <p:sldId id="287" r:id="rId13"/>
    <p:sldId id="286" r:id="rId14"/>
    <p:sldId id="288" r:id="rId15"/>
    <p:sldId id="289" r:id="rId16"/>
    <p:sldId id="291" r:id="rId17"/>
    <p:sldId id="292" r:id="rId18"/>
    <p:sldId id="296" r:id="rId19"/>
    <p:sldId id="297" r:id="rId20"/>
    <p:sldId id="298" r:id="rId21"/>
    <p:sldId id="299" r:id="rId22"/>
    <p:sldId id="303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8676" name="Rectangle 4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75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308850" y="6364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077" name="Picture 15" descr="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6248400"/>
            <a:ext cx="2514600" cy="51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9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 smtClean="0"/>
          </a:p>
        </p:txBody>
      </p:sp>
      <p:sp>
        <p:nvSpPr>
          <p:cNvPr id="40970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Symbol" panose="05050102010706020507" pitchFamily="18" charset="2"/>
              <a:buNone/>
              <a:defRPr smtClean="0"/>
            </a:lvl1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 smtClean="0"/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195" name="Group 8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b="0" i="0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19" name="Group 14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b="0" i="0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099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588125" y="6308725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0755-26635560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b="0" i="0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Freeform 14"/>
          <p:cNvSpPr/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reeform 18"/>
          <p:cNvSpPr/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Freeform 22"/>
          <p:cNvSpPr/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Freeform 26"/>
          <p:cNvSpPr/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 useBgFill="1">
        <p:nvSpPr>
          <p:cNvPr id="26" name="Freeform 10"/>
          <p:cNvSpPr/>
          <p:nvPr/>
        </p:nvSpPr>
        <p:spPr bwMode="hidden">
          <a:xfrm>
            <a:off x="211138" y="4059238"/>
            <a:ext cx="8723313" cy="1328738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795963" y="6237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0755-26635560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b="0" i="0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5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7"/>
          </p:nvPr>
        </p:nvSpPr>
        <p:spPr/>
        <p:txBody>
          <a:bodyPr/>
          <a:p>
            <a:pPr lvl="0"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147" name="Group 5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156325" y="6308725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Date Placeholder 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b="0" i="0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Group 23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latinLnBrk="0" hangingPunct="1">
              <a:lnSpc>
                <a:spcPct val="100000"/>
              </a:lnSpc>
              <a:buClrTx/>
              <a:buSzTx/>
              <a:buFontTx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b="0" i="0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Tx/>
              <a:buNone/>
              <a:defRPr sz="1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algn="ctr" eaLnBrk="1" hangingPunct="1"/>
            <a:fld id="{9A0DB2DC-4C9A-4742-B13C-FB6460FD3503}" type="slidenum">
              <a:rPr lang="zh-CN" altLang="en-US" sz="1000" dirty="0">
                <a:solidFill>
                  <a:schemeClr val="tx2"/>
                </a:solidFill>
              </a:rPr>
            </a:fld>
            <a:endParaRPr lang="zh-CN" altLang="en-US" sz="1000" dirty="0">
              <a:solidFill>
                <a:schemeClr val="tx2"/>
              </a:solidFill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pic>
        <p:nvPicPr>
          <p:cNvPr id="1033" name="Picture 14" descr="logo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6248400"/>
            <a:ext cx="2514600" cy="51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7308850" y="6364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405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zh-CN" altLang="en-US" sz="1400" dirty="0">
                <a:ea typeface="宋体" panose="02010600030101010101" pitchFamily="2" charset="-122"/>
              </a:rPr>
            </a:fld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1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ctrTitle"/>
          </p:nvPr>
        </p:nvSpPr>
        <p:spPr>
          <a:xfrm>
            <a:off x="457200" y="338138"/>
            <a:ext cx="8229600" cy="1252537"/>
          </a:xfrm>
        </p:spPr>
        <p:txBody>
          <a:bodyPr vert="horz" wrap="square" lIns="91440" tIns="45720" rIns="91440" bIns="45720" anchor="ctr"/>
          <a:p>
            <a:pPr eaLnBrk="1" hangingPunct="1"/>
            <a:endParaRPr lang="zh-CN" alt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/>
          </p:nvPr>
        </p:nvSpPr>
        <p:spPr/>
        <p:txBody>
          <a:bodyPr vert="horz"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pic>
        <p:nvPicPr>
          <p:cNvPr id="10244" name="Picture 4" descr="wholetonpptfa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5" y="15240"/>
            <a:ext cx="9144000" cy="68713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标题 1"/>
          <p:cNvSpPr/>
          <p:nvPr/>
        </p:nvSpPr>
        <p:spPr>
          <a:xfrm>
            <a:off x="684213" y="3573463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ctr" eaLnBrk="1" hangingPunct="1"/>
            <a:r>
              <a:rPr lang="zh-CN" altLang="en-US" sz="4000" dirty="0">
                <a:solidFill>
                  <a:srgbClr val="FFFFFF"/>
                </a:solidFill>
                <a:latin typeface="Candara" panose="020E0502030303020204" pitchFamily="34" charset="0"/>
                <a:ea typeface="华文新魏" panose="02010800040101010101" pitchFamily="2" charset="-122"/>
              </a:rPr>
              <a:t>对象配置及流控策略举例</a:t>
            </a:r>
            <a:endParaRPr lang="zh-CN" altLang="en-US" sz="4000" dirty="0">
              <a:solidFill>
                <a:srgbClr val="FFFFFF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  <a:p>
            <a:pPr lvl="0" algn="ctr" eaLnBrk="1" hangingPunct="1"/>
            <a:endParaRPr lang="en-US" altLang="zh-CN" sz="4000" dirty="0">
              <a:solidFill>
                <a:srgbClr val="FFFFFF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定义应用对象（</a:t>
            </a:r>
            <a:r>
              <a:rPr lang="en-US" altLang="zh-CN" dirty="0"/>
              <a:t>QQ</a:t>
            </a:r>
            <a:r>
              <a:rPr lang="zh-CN" altLang="en-US" dirty="0"/>
              <a:t>聊天软件）</a:t>
            </a:r>
            <a:endParaRPr lang="zh-CN" altLang="en-US" dirty="0"/>
          </a:p>
        </p:txBody>
      </p:sp>
      <p:pic>
        <p:nvPicPr>
          <p:cNvPr id="19459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1928813"/>
            <a:ext cx="4371975" cy="1704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3714750"/>
            <a:ext cx="3924300" cy="2219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57188" y="3143250"/>
            <a:ext cx="4000500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对象配置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应用对象设置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选择“即时通讯”下的“腾讯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QQ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”添加后，点“保存”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定义应用对象（</a:t>
            </a:r>
            <a:r>
              <a:rPr lang="zh-CN" altLang="en-US" dirty="0">
                <a:latin typeface="Arial" panose="020B0604020202020204" pitchFamily="34" charset="0"/>
              </a:rPr>
              <a:t>网络炒股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7188" y="3143250"/>
            <a:ext cx="4000500" cy="923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对象配置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应用对象设置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选择 “股票交易”分类，“保存”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2286000"/>
            <a:ext cx="4400550" cy="3943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定义应用对象（迅雷软件）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7188" y="3143250"/>
            <a:ext cx="4000500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对象配置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应用对象设置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选择“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P2P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”分类，（如果仅仅限制迅雷，也可以只选择 迅雷，其它不勾选）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8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2571750"/>
            <a:ext cx="4295775" cy="3438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定义流控策略举例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57750" y="1500188"/>
            <a:ext cx="4000500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定义：所有员工上班时间（上午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-12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 下午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1:30-6:00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）禁止看视频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00550" y="2143125"/>
            <a:ext cx="4743450" cy="397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2357438"/>
            <a:ext cx="4071938" cy="9239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策略管理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流控策略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新增流控策略，保存流控策略后，点击“应用生效”即可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86375"/>
            <a:ext cx="5467350" cy="37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定义流控策略举例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2875" y="2857500"/>
            <a:ext cx="4286250" cy="1200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策略管理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流控策略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新增流控策略，保存 流控策略后，点击“应用生效”即可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0" y="2500313"/>
            <a:ext cx="4705350" cy="394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857750" y="1500188"/>
            <a:ext cx="4000500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定义：财务部员工上班时间（上午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-12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 下午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1:30-6:00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）禁止登录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QQ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43563"/>
            <a:ext cx="5467350" cy="37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流控策略举例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571625"/>
            <a:ext cx="4000500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定义：研发部员工上班时间（上午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-12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 下午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1:30-6:00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）禁止炒股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8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1938" y="2214563"/>
            <a:ext cx="4743450" cy="396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5715000"/>
            <a:ext cx="5467350" cy="371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42875" y="2857500"/>
            <a:ext cx="4286250" cy="1200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策略管理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流控策略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新增流控策略，保存 流控策略后，点击“应用生效”即可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流控策略之限速策略举例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0125" y="2643188"/>
            <a:ext cx="7215188" cy="12001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在实际的应用环境中，我们会允许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P2P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软件（迅雷等）使用，虽然允许使用，但是我们会做限速处理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配置方式：首先在“对象配置”的“应用对象”定义一个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P2p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的应用对象，然后在设备策略管理中的流控策略做限速处理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流控策略之限速策略举例</a:t>
            </a:r>
            <a:r>
              <a:rPr lang="en-US" altLang="zh-CN" dirty="0"/>
              <a:t>2</a:t>
            </a:r>
            <a:endParaRPr lang="zh-CN" altLang="en-US" dirty="0"/>
          </a:p>
        </p:txBody>
      </p:sp>
      <p:pic>
        <p:nvPicPr>
          <p:cNvPr id="2662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5813" y="2357438"/>
            <a:ext cx="4705350" cy="4019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1500188"/>
            <a:ext cx="4572000" cy="9239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策略管理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流控策略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新增流控策略，保存流控策略后，点击“应用生效”即可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29" name="TextBox 6"/>
          <p:cNvSpPr txBox="1"/>
          <p:nvPr/>
        </p:nvSpPr>
        <p:spPr>
          <a:xfrm>
            <a:off x="5500688" y="3000375"/>
            <a:ext cx="3143250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说明：由于设备限速默认采用的是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Kbps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，我们通常使用的是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KB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来表示下载速度，所以当限制用户下行速率为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100KB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时，在设备里面要填写为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800Kbps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（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100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*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8=800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）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（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1B=8bit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）</a:t>
            </a:r>
            <a:endParaRPr lang="zh-CN" altLang="en-US" dirty="0">
              <a:latin typeface="Candara" panose="020E0502030303020204" pitchFamily="34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流控策略使用技巧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500" y="2286000"/>
            <a:ext cx="7929563" cy="14779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流控策略的缺省规则是允许所有应用通过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新添加的流控策略需要点击“应用生效”按钮，使策略生效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每条流控策略都有一个唯一的编码，编码越小，优先级越高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每条流控策略都支持启用或者禁用，对于暂时使用不到的策略，可以先禁用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流控策略之间支持顺序调整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2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5813" y="3929063"/>
            <a:ext cx="5276850" cy="2257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Rectangle 7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45058" name="Picture 4" descr="wholetonpptfa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Rectangle 5"/>
          <p:cNvSpPr/>
          <p:nvPr/>
        </p:nvSpPr>
        <p:spPr>
          <a:xfrm>
            <a:off x="3581400" y="3276600"/>
            <a:ext cx="2359025" cy="609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Candara" panose="020E0502030303020204" pitchFamily="34" charset="0"/>
                <a:ea typeface="华文新魏" panose="02010800040101010101" pitchFamily="2" charset="-122"/>
              </a:rPr>
              <a:t>谢谢！</a:t>
            </a:r>
            <a:endParaRPr lang="zh-CN" altLang="en-US" sz="4800" b="1" dirty="0">
              <a:solidFill>
                <a:schemeClr val="bg1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</p:txBody>
      </p:sp>
      <p:graphicFrame>
        <p:nvGraphicFramePr>
          <p:cNvPr id="45060" name="Object 6"/>
          <p:cNvGraphicFramePr>
            <a:graphicFrameLocks noGrp="1"/>
          </p:cNvGraphicFramePr>
          <p:nvPr>
            <p:ph idx="1"/>
          </p:nvPr>
        </p:nvGraphicFramePr>
        <p:xfrm>
          <a:off x="3448050" y="4797425"/>
          <a:ext cx="2419350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4287520" imgH="2405380" progId="FLW3Drawing">
                  <p:embed/>
                </p:oleObj>
              </mc:Choice>
              <mc:Fallback>
                <p:oleObj name="" r:id="rId2" imgW="4287520" imgH="2405380" progId="FLW3Drawing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48050" y="4797425"/>
                        <a:ext cx="2419350" cy="13573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ctrTitle"/>
          </p:nvPr>
        </p:nvSpPr>
        <p:spPr>
          <a:xfrm>
            <a:off x="1479550" y="692150"/>
            <a:ext cx="6335713" cy="1470025"/>
          </a:xfrm>
        </p:spPr>
        <p:txBody>
          <a:bodyPr vert="horz" wrap="square" lIns="91440" tIns="45720" rIns="91440" bIns="45720" anchor="b"/>
          <a:p>
            <a:pPr eaLnBrk="1" hangingPunct="1"/>
            <a:r>
              <a:rPr lang="zh-CN" altLang="en-US" kern="1200" dirty="0" smtClean="0">
                <a:latin typeface="+mj-lt"/>
                <a:ea typeface="+mj-ea"/>
                <a:cs typeface="+mj-cs"/>
              </a:rPr>
              <a:t>对象配置</a:t>
            </a:r>
            <a:endParaRPr lang="zh-CN" altLang="en-US" kern="12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1267" name="副标题 2"/>
          <p:cNvSpPr>
            <a:spLocks noGrp="1"/>
          </p:cNvSpPr>
          <p:nvPr>
            <p:ph type="subTitle" idx="1"/>
          </p:nvPr>
        </p:nvSpPr>
        <p:spPr>
          <a:xfrm>
            <a:off x="1116013" y="2781300"/>
            <a:ext cx="5392737" cy="2155825"/>
          </a:xfrm>
        </p:spPr>
        <p:txBody>
          <a:bodyPr vert="horz" wrap="square" lIns="91440" tIns="45720" rIns="91440" bIns="45720" anchor="t"/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用户对象</a:t>
            </a: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: 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支持</a:t>
            </a: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IP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地址  及 </a:t>
            </a: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MAC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地址方式</a:t>
            </a:r>
            <a:endParaRPr lang="zh-CN" altLang="en-US" sz="2000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时间对象</a:t>
            </a: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:</a:t>
            </a:r>
            <a:r>
              <a:rPr lang="zh-CN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定义上班时间 下班时间等</a:t>
            </a:r>
            <a:endParaRPr lang="zh-CN" altLang="zh-CN" sz="2000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应用对象</a:t>
            </a: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: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设备内置的常见的应用协议库</a:t>
            </a:r>
            <a:endParaRPr lang="zh-CN" altLang="en-US" sz="2000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对象：防火墙设备防护的</a:t>
            </a: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服务器</a:t>
            </a:r>
            <a:endParaRPr lang="zh-CN" altLang="en-US" sz="2000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IPS</a:t>
            </a: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地址库：防火墙设备保护的对象范围</a:t>
            </a:r>
            <a:endParaRPr lang="zh-CN" altLang="en-US" sz="2000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zh-CN" alt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带宽通道：合理使用网络带宽</a:t>
            </a:r>
            <a:endParaRPr lang="zh-CN" altLang="en-US" sz="2000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126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7938" y="3000375"/>
            <a:ext cx="1838325" cy="1466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ctrTitle"/>
          </p:nvPr>
        </p:nvSpPr>
        <p:spPr>
          <a:xfrm>
            <a:off x="1403350" y="260350"/>
            <a:ext cx="6335713" cy="928688"/>
          </a:xfrm>
        </p:spPr>
        <p:txBody>
          <a:bodyPr vert="horz" wrap="square" lIns="91440" tIns="45720" rIns="91440" bIns="45720" anchor="b"/>
          <a:p>
            <a:pPr eaLnBrk="1" hangingPunct="1"/>
            <a:r>
              <a:rPr lang="zh-CN" altLang="en-US" sz="3200" kern="1200" dirty="0" smtClean="0">
                <a:latin typeface="+mj-lt"/>
                <a:ea typeface="+mj-ea"/>
                <a:cs typeface="+mj-cs"/>
              </a:rPr>
              <a:t>某企业网络拓扑图</a:t>
            </a:r>
            <a:endParaRPr lang="zh-CN" altLang="en-US" sz="3200" kern="12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2291" name="副标题 2"/>
          <p:cNvSpPr>
            <a:spLocks noGrp="1"/>
          </p:cNvSpPr>
          <p:nvPr>
            <p:ph type="subTitle" idx="1"/>
          </p:nvPr>
        </p:nvSpPr>
        <p:spPr>
          <a:xfrm>
            <a:off x="714375" y="1366838"/>
            <a:ext cx="7670800" cy="4718050"/>
          </a:xfrm>
        </p:spPr>
        <p:txBody>
          <a:bodyPr vert="horz" wrap="square" lIns="91440" tIns="45720" rIns="91440" bIns="45720" anchor="t"/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zh-CN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en-US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Symbol" panose="05050102010706020507" pitchFamily="18" charset="2"/>
              <a:buChar char="•"/>
            </a:pPr>
            <a:endParaRPr lang="en-US" altLang="zh-CN" b="1" kern="12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292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0475" y="1339850"/>
            <a:ext cx="6238875" cy="4446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文本框 1"/>
          <p:cNvSpPr txBox="1"/>
          <p:nvPr/>
        </p:nvSpPr>
        <p:spPr>
          <a:xfrm>
            <a:off x="5632450" y="2855913"/>
            <a:ext cx="1603375" cy="366712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桥模式部署</a:t>
            </a:r>
            <a:endParaRPr lang="zh-CN" altLang="en-US" dirty="0">
              <a:latin typeface="Candara" panose="020E0502030303020204" pitchFamily="34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/>
              <a:t>用户需求如下</a:t>
            </a:r>
            <a:endParaRPr lang="zh-CN" altLang="en-US" b="1" dirty="0"/>
          </a:p>
        </p:txBody>
      </p:sp>
      <p:sp>
        <p:nvSpPr>
          <p:cNvPr id="13315" name="TextBox 4"/>
          <p:cNvSpPr txBox="1"/>
          <p:nvPr/>
        </p:nvSpPr>
        <p:spPr>
          <a:xfrm>
            <a:off x="542925" y="2214563"/>
            <a:ext cx="8143875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IP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地址规划如下：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财务部：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192.168.10.10-192.168.10.20 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技术部：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192.168.10.200-192.168.10.220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研发部：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192.168.10.30-192.168.10.40 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销售部：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192.168.10.50-192.268.10.60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1.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所有员工上班时间（上午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9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点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-12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点 下午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1:30-6:00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）禁止看视频，禁止网络游戏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2.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研发部上班时间，禁止炒股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3.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财务部上班时间禁止使用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QQ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pPr lvl="0" eaLnBrk="1" hangingPunct="1"/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4.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销售部上班时间禁止使用迅雷软件</a:t>
            </a:r>
            <a:endParaRPr lang="zh-CN" altLang="en-US" dirty="0">
              <a:latin typeface="Candara" panose="020E0502030303020204" pitchFamily="34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dirty="0"/>
              <a:t>配置思路</a:t>
            </a:r>
            <a:endParaRPr lang="zh-CN" altLang="en-US" dirty="0"/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xfrm>
            <a:off x="857250" y="2286000"/>
            <a:ext cx="7408863" cy="3451225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2000" dirty="0"/>
              <a:t>1.</a:t>
            </a:r>
            <a:r>
              <a:rPr lang="zh-CN" altLang="en-US" sz="2000" dirty="0"/>
              <a:t>定义时间对象，上班时间</a:t>
            </a:r>
            <a:endParaRPr lang="en-US" altLang="zh-CN" sz="2000" dirty="0"/>
          </a:p>
          <a:p>
            <a:pPr eaLnBrk="1" hangingPunct="1">
              <a:buNone/>
            </a:pPr>
            <a:r>
              <a:rPr lang="en-US" altLang="zh-CN" sz="2000" dirty="0"/>
              <a:t>2.</a:t>
            </a:r>
            <a:r>
              <a:rPr lang="zh-CN" altLang="en-US" sz="2000" dirty="0"/>
              <a:t>定义用户对象：根据部门的</a:t>
            </a:r>
            <a:r>
              <a:rPr lang="en-US" altLang="zh-CN" sz="2000" dirty="0"/>
              <a:t>IP</a:t>
            </a:r>
            <a:r>
              <a:rPr lang="zh-CN" altLang="en-US" sz="2000" dirty="0"/>
              <a:t>地址进行定义</a:t>
            </a:r>
            <a:endParaRPr lang="en-US" altLang="zh-CN" sz="2000" dirty="0"/>
          </a:p>
          <a:p>
            <a:pPr eaLnBrk="1" hangingPunct="1">
              <a:buNone/>
            </a:pPr>
            <a:r>
              <a:rPr lang="en-US" altLang="zh-CN" sz="2000" dirty="0"/>
              <a:t>3.</a:t>
            </a:r>
            <a:r>
              <a:rPr lang="zh-CN" altLang="en-US" sz="2000" dirty="0"/>
              <a:t>定义应用对象：网络视频 股票 </a:t>
            </a:r>
            <a:r>
              <a:rPr lang="en-US" altLang="zh-CN" sz="2000" dirty="0"/>
              <a:t>QQ</a:t>
            </a:r>
            <a:r>
              <a:rPr lang="zh-CN" altLang="en-US" sz="2000" dirty="0"/>
              <a:t>聊天 迅雷</a:t>
            </a:r>
            <a:endParaRPr lang="en-US" altLang="zh-CN" sz="2000" dirty="0"/>
          </a:p>
          <a:p>
            <a:pPr eaLnBrk="1" hangingPunct="1">
              <a:buNone/>
            </a:pPr>
            <a:r>
              <a:rPr lang="en-US" altLang="zh-CN" sz="2000" dirty="0"/>
              <a:t>4.</a:t>
            </a:r>
            <a:r>
              <a:rPr lang="zh-CN" altLang="en-US" sz="2000" dirty="0"/>
              <a:t>定义流控策略</a:t>
            </a:r>
            <a:endParaRPr lang="en-US" altLang="zh-CN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357188" y="357188"/>
            <a:ext cx="8229600" cy="1252537"/>
          </a:xfrm>
        </p:spPr>
        <p:txBody>
          <a:bodyPr vert="horz" wrap="square" lIns="91440" tIns="45720" rIns="91440" bIns="45720" anchor="ctr"/>
          <a:p>
            <a:r>
              <a:rPr lang="zh-CN" altLang="en-US" dirty="0"/>
              <a:t>定义时间对象</a:t>
            </a:r>
            <a:endParaRPr lang="zh-CN" altLang="en-US" dirty="0"/>
          </a:p>
        </p:txBody>
      </p:sp>
      <p:sp>
        <p:nvSpPr>
          <p:cNvPr id="15363" name="文本框 3"/>
          <p:cNvSpPr txBox="1"/>
          <p:nvPr/>
        </p:nvSpPr>
        <p:spPr>
          <a:xfrm>
            <a:off x="323850" y="1989138"/>
            <a:ext cx="4986338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Arial" panose="020B0604020202020204" pitchFamily="34" charset="0"/>
                <a:ea typeface="华文楷体" panose="02010600040101010101" pitchFamily="2" charset="-122"/>
              </a:rPr>
              <a:t>导航到</a:t>
            </a:r>
            <a:r>
              <a:rPr lang="en-US" altLang="zh-CN" dirty="0">
                <a:latin typeface="Arial" panose="020B0604020202020204" pitchFamily="34" charset="0"/>
                <a:ea typeface="华文楷体" panose="02010600040101010101" pitchFamily="2" charset="-122"/>
              </a:rPr>
              <a:t>【</a:t>
            </a:r>
            <a:r>
              <a:rPr lang="zh-CN" altLang="en-US" dirty="0">
                <a:latin typeface="Arial" panose="020B0604020202020204" pitchFamily="34" charset="0"/>
                <a:ea typeface="华文楷体" panose="02010600040101010101" pitchFamily="2" charset="-122"/>
              </a:rPr>
              <a:t>对象配置</a:t>
            </a:r>
            <a:r>
              <a:rPr lang="en-US" altLang="zh-CN" dirty="0">
                <a:latin typeface="Arial" panose="020B0604020202020204" pitchFamily="34" charset="0"/>
                <a:ea typeface="华文楷体" panose="02010600040101010101" pitchFamily="2" charset="-122"/>
              </a:rPr>
              <a:t>】---【</a:t>
            </a:r>
            <a:r>
              <a:rPr lang="zh-CN" altLang="en-US" dirty="0">
                <a:latin typeface="Arial" panose="020B0604020202020204" pitchFamily="34" charset="0"/>
                <a:ea typeface="华文楷体" panose="02010600040101010101" pitchFamily="2" charset="-122"/>
              </a:rPr>
              <a:t>时间对象</a:t>
            </a:r>
            <a:r>
              <a:rPr lang="en-US" altLang="zh-CN" dirty="0">
                <a:latin typeface="Arial" panose="020B0604020202020204" pitchFamily="34" charset="0"/>
                <a:ea typeface="华文楷体" panose="02010600040101010101" pitchFamily="2" charset="-122"/>
              </a:rPr>
              <a:t>】---【</a:t>
            </a:r>
            <a:r>
              <a:rPr lang="zh-CN" altLang="en-US" dirty="0">
                <a:latin typeface="Arial" panose="020B0604020202020204" pitchFamily="34" charset="0"/>
                <a:ea typeface="华文楷体" panose="02010600040101010101" pitchFamily="2" charset="-122"/>
              </a:rPr>
              <a:t>新增</a:t>
            </a:r>
            <a:r>
              <a:rPr lang="en-US" altLang="zh-CN" dirty="0">
                <a:latin typeface="Arial" panose="020B0604020202020204" pitchFamily="34" charset="0"/>
                <a:ea typeface="华文楷体" panose="02010600040101010101" pitchFamily="2" charset="-122"/>
              </a:rPr>
              <a:t>】</a:t>
            </a:r>
            <a:endParaRPr lang="en-US" altLang="zh-CN" dirty="0"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  <p:pic>
        <p:nvPicPr>
          <p:cNvPr id="15364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2500313"/>
            <a:ext cx="4381500" cy="3333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57188" y="357188"/>
            <a:ext cx="8229600" cy="1252537"/>
          </a:xfrm>
        </p:spPr>
        <p:txBody>
          <a:bodyPr vert="horz" wrap="square" lIns="91440" tIns="45720" rIns="91440" bIns="45720" anchor="ctr"/>
          <a:p>
            <a:r>
              <a:rPr lang="zh-CN" altLang="en-US" dirty="0"/>
              <a:t>定义用户对象（财务部 技术部）</a:t>
            </a:r>
            <a:endParaRPr lang="zh-CN" altLang="en-US" dirty="0"/>
          </a:p>
        </p:txBody>
      </p:sp>
      <p:sp>
        <p:nvSpPr>
          <p:cNvPr id="15364" name="文本框 3"/>
          <p:cNvSpPr txBox="1">
            <a:spLocks noChangeArrowheads="1"/>
          </p:cNvSpPr>
          <p:nvPr/>
        </p:nvSpPr>
        <p:spPr bwMode="auto">
          <a:xfrm>
            <a:off x="323850" y="1989138"/>
            <a:ext cx="4986338" cy="369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导航到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对象配置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】---【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用户对象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】---【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638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3" y="2428875"/>
            <a:ext cx="4133850" cy="3819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2500313"/>
            <a:ext cx="4152900" cy="3724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定义应用对象（网络视频）</a:t>
            </a:r>
            <a:endParaRPr lang="zh-CN" altLang="en-US" dirty="0"/>
          </a:p>
        </p:txBody>
      </p:sp>
      <p:pic>
        <p:nvPicPr>
          <p:cNvPr id="17411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9125" y="2500313"/>
            <a:ext cx="4333875" cy="394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0063" y="3214688"/>
            <a:ext cx="4000500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对象配置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应用对象设置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网络电视和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视频均属于网络视频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添加后，点“保存”按钮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88" name="文本框 2"/>
          <p:cNvSpPr txBox="1">
            <a:spLocks noChangeArrowheads="1"/>
          </p:cNvSpPr>
          <p:nvPr/>
        </p:nvSpPr>
        <p:spPr bwMode="auto">
          <a:xfrm>
            <a:off x="485775" y="2173288"/>
            <a:ext cx="4375150" cy="923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网络视频，迅雷下载，网络游戏，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QQ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聊天，网络炒股都属于应用类，先定义这些应用对象，然后再设置流控策略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定义应用对象（网络游戏）</a:t>
            </a:r>
            <a:endParaRPr lang="zh-CN" altLang="en-US" dirty="0"/>
          </a:p>
        </p:txBody>
      </p:sp>
      <p:sp>
        <p:nvSpPr>
          <p:cNvPr id="16388" name="文本框 2"/>
          <p:cNvSpPr txBox="1">
            <a:spLocks noChangeArrowheads="1"/>
          </p:cNvSpPr>
          <p:nvPr/>
        </p:nvSpPr>
        <p:spPr bwMode="auto">
          <a:xfrm>
            <a:off x="485775" y="2173288"/>
            <a:ext cx="4375150" cy="923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网络视频，迅雷下载，网络游戏，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QQ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聊天，网络炒股都属于应用类，先定义这些应用对象，然后再设置流控策略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8" y="3143250"/>
            <a:ext cx="4000500" cy="923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导航到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对象配置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应用对象设置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】----【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新增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】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选择“网络游戏”添加后，点“保存”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3438" y="2357438"/>
            <a:ext cx="4248150" cy="3962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1658</Words>
  <Application>WPS 演示</Application>
  <PresentationFormat>全屏显示(4:3)</PresentationFormat>
  <Paragraphs>120</Paragraphs>
  <Slides>19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Candara</vt:lpstr>
      <vt:lpstr>华文楷体</vt:lpstr>
      <vt:lpstr>黑体</vt:lpstr>
      <vt:lpstr>华文新魏</vt:lpstr>
      <vt:lpstr>Symbol</vt:lpstr>
      <vt:lpstr>Calibri</vt:lpstr>
      <vt:lpstr>微软雅黑</vt:lpstr>
      <vt:lpstr>Arial Unicode MS</vt:lpstr>
      <vt:lpstr>波形</vt:lpstr>
      <vt:lpstr>自定义设计方案</vt:lpstr>
      <vt:lpstr>FLW3Drawing</vt:lpstr>
      <vt:lpstr>PowerPoint 演示文稿</vt:lpstr>
      <vt:lpstr>对象配置</vt:lpstr>
      <vt:lpstr>某企业网络拓扑图</vt:lpstr>
      <vt:lpstr>用户需求如下</vt:lpstr>
      <vt:lpstr>配置思路</vt:lpstr>
      <vt:lpstr>定义时间对象</vt:lpstr>
      <vt:lpstr>定义用户对象（财务部 技术部）</vt:lpstr>
      <vt:lpstr>定义应用对象（网络视频）</vt:lpstr>
      <vt:lpstr>定义应用对象（网络游戏）</vt:lpstr>
      <vt:lpstr>定义应用对象（QQ聊天软件）</vt:lpstr>
      <vt:lpstr>定义应用对象（网络炒股）</vt:lpstr>
      <vt:lpstr>定义应用对象（迅雷软件）</vt:lpstr>
      <vt:lpstr>定义流控策略举例</vt:lpstr>
      <vt:lpstr>定义流控策略举例</vt:lpstr>
      <vt:lpstr>流控策略举例</vt:lpstr>
      <vt:lpstr>流控策略之限速策略举例1</vt:lpstr>
      <vt:lpstr>流控策略之限速策略举例2</vt:lpstr>
      <vt:lpstr>流控策略使用技巧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E地通设备对接配置实例</dc:title>
  <dc:creator>wxf</dc:creator>
  <cp:lastModifiedBy>support</cp:lastModifiedBy>
  <cp:revision>584</cp:revision>
  <dcterms:created xsi:type="dcterms:W3CDTF">2013-05-27T02:33:00Z</dcterms:created>
  <dcterms:modified xsi:type="dcterms:W3CDTF">2018-05-09T10:07:05Z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