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3" r:id="rId4"/>
  </p:sldMasterIdLst>
  <p:notesMasterIdLst>
    <p:notesMasterId r:id="rId7"/>
  </p:notesMasterIdLst>
  <p:sldIdLst>
    <p:sldId id="265" r:id="rId5"/>
    <p:sldId id="256" r:id="rId6"/>
    <p:sldId id="272" r:id="rId8"/>
    <p:sldId id="261" r:id="rId9"/>
    <p:sldId id="285" r:id="rId10"/>
    <p:sldId id="273" r:id="rId11"/>
    <p:sldId id="284" r:id="rId12"/>
    <p:sldId id="276" r:id="rId13"/>
    <p:sldId id="279" r:id="rId14"/>
    <p:sldId id="277" r:id="rId15"/>
    <p:sldId id="282" r:id="rId16"/>
    <p:sldId id="281" r:id="rId17"/>
    <p:sldId id="286" r:id="rId18"/>
    <p:sldId id="283" r:id="rId19"/>
    <p:sldId id="274" r:id="rId20"/>
    <p:sldId id="278" r:id="rId21"/>
    <p:sldId id="305" r:id="rId22"/>
    <p:sldId id="287" r:id="rId23"/>
    <p:sldId id="309" r:id="rId24"/>
    <p:sldId id="306" r:id="rId25"/>
    <p:sldId id="307" r:id="rId26"/>
    <p:sldId id="275" r:id="rId27"/>
    <p:sldId id="288" r:id="rId28"/>
    <p:sldId id="266" r:id="rId2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ndara" panose="020E0502030303020204" pitchFamily="34" charset="0"/>
        <a:ea typeface="华文楷体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ndara" panose="020E0502030303020204" pitchFamily="34" charset="0"/>
        <a:ea typeface="华文楷体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ndara" panose="020E0502030303020204" pitchFamily="34" charset="0"/>
        <a:ea typeface="华文楷体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ndara" panose="020E0502030303020204" pitchFamily="34" charset="0"/>
        <a:ea typeface="华文楷体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ndara" panose="020E0502030303020204" pitchFamily="34" charset="0"/>
        <a:ea typeface="华文楷体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ndara" panose="020E0502030303020204" pitchFamily="34" charset="0"/>
        <a:ea typeface="华文楷体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ndara" panose="020E0502030303020204" pitchFamily="34" charset="0"/>
        <a:ea typeface="华文楷体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ndara" panose="020E0502030303020204" pitchFamily="34" charset="0"/>
        <a:ea typeface="华文楷体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ndara" panose="020E0502030303020204" pitchFamily="34" charset="0"/>
        <a:ea typeface="华文楷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-1548" y="-78"/>
      </p:cViewPr>
      <p:guideLst>
        <p:guide orient="horz" pos="215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Candara" panose="020E0502030303020204" pitchFamily="34" charset="0"/>
                <a:ea typeface="华文楷体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Candara" panose="020E0502030303020204" pitchFamily="34" charset="0"/>
                <a:ea typeface="华文楷体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10244" name="Rectangle 4"/>
          <p:cNvSpPr>
            <a:spLocks noRo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Candara" panose="020E0502030303020204" pitchFamily="34" charset="0"/>
                <a:ea typeface="华文楷体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200" strike="noStrike" noProof="1" dirty="0">
              <a:latin typeface="Candara" panose="020E0502030303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3314" name="Rectangle 3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5362" name="Rectangle 3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1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075" name="Group 9"/>
          <p:cNvGrpSpPr>
            <a:grpSpLocks noChangeAspect="1"/>
          </p:cNvGrpSpPr>
          <p:nvPr/>
        </p:nvGrpSpPr>
        <p:grpSpPr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23" name="Freeform 14"/>
            <p:cNvSpPr/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18"/>
            <p:cNvSpPr/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2"/>
            <p:cNvSpPr/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6"/>
            <p:cNvSpPr/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 useBgFill="1">
          <p:nvSpPr>
            <p:cNvPr id="27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7308850" y="6364288"/>
            <a:ext cx="2160588" cy="30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电话：</a:t>
            </a:r>
            <a:r>
              <a:rPr kumimoji="1" lang="en-US" altLang="zh-CN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4006886502</a:t>
            </a: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3366CC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3082" name="Picture 15" descr="logo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6248400"/>
            <a:ext cx="2514600" cy="51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69" name="Title Placeholder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 smtClean="0"/>
          </a:p>
        </p:txBody>
      </p:sp>
      <p:sp>
        <p:nvSpPr>
          <p:cNvPr id="40970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Symbol" panose="05050102010706020507" pitchFamily="18" charset="2"/>
              <a:buNone/>
              <a:defRPr smtClean="0"/>
            </a:lvl1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 smtClean="0"/>
          </a:p>
        </p:txBody>
      </p:sp>
      <p:sp>
        <p:nvSpPr>
          <p:cNvPr id="3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8195" name="Group 8"/>
          <p:cNvGrpSpPr>
            <a:grpSpLocks noChangeAspect="1"/>
          </p:cNvGrpSpPr>
          <p:nvPr/>
        </p:nvGrpSpPr>
        <p:grpSpPr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23" name="Freeform 14"/>
            <p:cNvSpPr/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18"/>
            <p:cNvSpPr/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2"/>
            <p:cNvSpPr/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6"/>
            <p:cNvSpPr/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 useBgFill="1">
          <p:nvSpPr>
            <p:cNvPr id="27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Date Placeholder 4"/>
          <p:cNvSpPr>
            <a:spLocks noGrp="1"/>
          </p:cNvSpPr>
          <p:nvPr>
            <p:ph type="dt" sz="half" idx="12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2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strike="noStrike" kern="1200" cap="none" spc="0" normalizeH="0" baseline="0" noProof="0"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3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219" name="Group 14"/>
          <p:cNvGrpSpPr>
            <a:grpSpLocks noChangeAspect="1"/>
          </p:cNvGrpSpPr>
          <p:nvPr/>
        </p:nvGrpSpPr>
        <p:grpSpPr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23" name="Freeform 14"/>
            <p:cNvSpPr/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18"/>
            <p:cNvSpPr/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2"/>
            <p:cNvSpPr/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6"/>
            <p:cNvSpPr/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 useBgFill="1">
          <p:nvSpPr>
            <p:cNvPr id="27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28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strike="noStrike" kern="1200" cap="none" spc="0" normalizeH="0" baseline="0" noProof="0"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400" strike="noStrike" noProof="1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400" strike="noStrike" noProof="1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400" strike="noStrike" noProof="1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400" strike="noStrike" noProof="1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400" strike="noStrike" noProof="1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400" strike="noStrike" noProof="1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400" strike="noStrike" noProof="1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099" name="Group 9"/>
          <p:cNvGrpSpPr>
            <a:grpSpLocks noChangeAspect="1"/>
          </p:cNvGrpSpPr>
          <p:nvPr/>
        </p:nvGrpSpPr>
        <p:grpSpPr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23" name="Freeform 14"/>
            <p:cNvSpPr/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18"/>
            <p:cNvSpPr/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2"/>
            <p:cNvSpPr/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6"/>
            <p:cNvSpPr/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 useBgFill="1">
          <p:nvSpPr>
            <p:cNvPr id="27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6588125" y="6308725"/>
            <a:ext cx="2160588" cy="30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电话：</a:t>
            </a:r>
            <a:r>
              <a:rPr kumimoji="1" lang="en-US" altLang="zh-CN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0755-26635560</a:t>
            </a: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3366CC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en-US" strike="noStrike" noProof="1" dirty="0"/>
          </a:p>
        </p:txBody>
      </p:sp>
      <p:sp>
        <p:nvSpPr>
          <p:cNvPr id="29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strike="noStrike" kern="1200" cap="none" spc="0" normalizeH="0" baseline="0" noProof="0"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400" strike="noStrike" noProof="1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400" strike="noStrike" noProof="1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400" strike="noStrike" noProof="1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400" strike="noStrike" noProof="1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1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075" name="Group 9"/>
          <p:cNvGrpSpPr>
            <a:grpSpLocks noChangeAspect="1"/>
          </p:cNvGrpSpPr>
          <p:nvPr/>
        </p:nvGrpSpPr>
        <p:grpSpPr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23" name="Freeform 14"/>
            <p:cNvSpPr/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18"/>
            <p:cNvSpPr/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2"/>
            <p:cNvSpPr/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6"/>
            <p:cNvSpPr/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 useBgFill="1">
          <p:nvSpPr>
            <p:cNvPr id="27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7308850" y="6364288"/>
            <a:ext cx="2160588" cy="30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电话：</a:t>
            </a:r>
            <a:r>
              <a:rPr kumimoji="1" lang="en-US" altLang="zh-CN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4006886502</a:t>
            </a: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3366CC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3082" name="Picture 15" descr="logo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6248400"/>
            <a:ext cx="2514600" cy="51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69" name="Title Placeholder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 smtClean="0"/>
          </a:p>
        </p:txBody>
      </p:sp>
      <p:sp>
        <p:nvSpPr>
          <p:cNvPr id="40970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Symbol" panose="05050102010706020507" pitchFamily="18" charset="2"/>
              <a:buNone/>
              <a:defRPr smtClean="0"/>
            </a:lvl1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 smtClean="0"/>
          </a:p>
        </p:txBody>
      </p:sp>
      <p:sp>
        <p:nvSpPr>
          <p:cNvPr id="3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099" name="Group 9"/>
          <p:cNvGrpSpPr>
            <a:grpSpLocks noChangeAspect="1"/>
          </p:cNvGrpSpPr>
          <p:nvPr/>
        </p:nvGrpSpPr>
        <p:grpSpPr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23" name="Freeform 14"/>
            <p:cNvSpPr/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18"/>
            <p:cNvSpPr/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2"/>
            <p:cNvSpPr/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6"/>
            <p:cNvSpPr/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 useBgFill="1">
          <p:nvSpPr>
            <p:cNvPr id="27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6588125" y="6308725"/>
            <a:ext cx="2160588" cy="30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电话：</a:t>
            </a:r>
            <a:r>
              <a:rPr kumimoji="1" lang="en-US" altLang="zh-CN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0755-26635560</a:t>
            </a: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3366CC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en-US" strike="noStrike" noProof="1" dirty="0"/>
          </a:p>
        </p:txBody>
      </p:sp>
      <p:sp>
        <p:nvSpPr>
          <p:cNvPr id="29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strike="noStrike" kern="1200" cap="none" spc="0" normalizeH="0" baseline="0" noProof="0"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Freeform 14"/>
          <p:cNvSpPr/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Freeform 18"/>
          <p:cNvSpPr/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Freeform 22"/>
          <p:cNvSpPr/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Freeform 26"/>
          <p:cNvSpPr/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26" name="Freeform 10"/>
          <p:cNvSpPr/>
          <p:nvPr/>
        </p:nvSpPr>
        <p:spPr bwMode="hidden">
          <a:xfrm>
            <a:off x="211138" y="4059238"/>
            <a:ext cx="8723313" cy="1328738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5795963" y="6237288"/>
            <a:ext cx="2160588" cy="30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电话：</a:t>
            </a:r>
            <a:r>
              <a:rPr kumimoji="1" lang="en-US" altLang="zh-CN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0755-26635560</a:t>
            </a: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3366CC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28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strike="noStrike" kern="1200" cap="none" spc="0" normalizeH="0" baseline="0" noProof="0"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5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6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7"/>
          </p:nvPr>
        </p:nvSpPr>
        <p:spPr/>
        <p:txBody>
          <a:bodyPr/>
          <a:p>
            <a:pPr lvl="0"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147" name="Group 5"/>
          <p:cNvGrpSpPr>
            <a:grpSpLocks noChangeAspect="1"/>
          </p:cNvGrpSpPr>
          <p:nvPr/>
        </p:nvGrpSpPr>
        <p:grpSpPr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23" name="Freeform 14"/>
            <p:cNvSpPr/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18"/>
            <p:cNvSpPr/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2"/>
            <p:cNvSpPr/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6"/>
            <p:cNvSpPr/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 useBgFill="1">
          <p:nvSpPr>
            <p:cNvPr id="27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6156325" y="6308725"/>
            <a:ext cx="2160588" cy="30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电话：</a:t>
            </a:r>
            <a:r>
              <a:rPr kumimoji="1" lang="en-US" altLang="zh-CN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4006886502</a:t>
            </a: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3366CC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strike="noStrike" kern="1200" cap="none" spc="0" normalizeH="0" baseline="0" noProof="0"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3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171" name="Group 23"/>
          <p:cNvGrpSpPr>
            <a:grpSpLocks noChangeAspect="1"/>
          </p:cNvGrpSpPr>
          <p:nvPr/>
        </p:nvGrpSpPr>
        <p:grpSpPr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23" name="Freeform 14"/>
            <p:cNvSpPr/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18"/>
            <p:cNvSpPr/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2"/>
            <p:cNvSpPr/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6"/>
            <p:cNvSpPr/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 useBgFill="1">
          <p:nvSpPr>
            <p:cNvPr id="27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28" name="Date Placeholder 4"/>
          <p:cNvSpPr>
            <a:spLocks noGrp="1"/>
          </p:cNvSpPr>
          <p:nvPr>
            <p:ph type="dt" sz="half" idx="12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2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strike="noStrike" kern="1200" cap="none" spc="0" normalizeH="0" baseline="0" noProof="0"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3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8195" name="Group 8"/>
          <p:cNvGrpSpPr>
            <a:grpSpLocks noChangeAspect="1"/>
          </p:cNvGrpSpPr>
          <p:nvPr/>
        </p:nvGrpSpPr>
        <p:grpSpPr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23" name="Freeform 14"/>
            <p:cNvSpPr/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18"/>
            <p:cNvSpPr/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2"/>
            <p:cNvSpPr/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6"/>
            <p:cNvSpPr/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 useBgFill="1">
          <p:nvSpPr>
            <p:cNvPr id="27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Date Placeholder 4"/>
          <p:cNvSpPr>
            <a:spLocks noGrp="1"/>
          </p:cNvSpPr>
          <p:nvPr>
            <p:ph type="dt" sz="half" idx="12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2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strike="noStrike" kern="1200" cap="none" spc="0" normalizeH="0" baseline="0" noProof="0"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3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219" name="Group 14"/>
          <p:cNvGrpSpPr>
            <a:grpSpLocks noChangeAspect="1"/>
          </p:cNvGrpSpPr>
          <p:nvPr/>
        </p:nvGrpSpPr>
        <p:grpSpPr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23" name="Freeform 14"/>
            <p:cNvSpPr/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18"/>
            <p:cNvSpPr/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2"/>
            <p:cNvSpPr/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6"/>
            <p:cNvSpPr/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 useBgFill="1">
          <p:nvSpPr>
            <p:cNvPr id="27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28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strike="noStrike" kern="1200" cap="none" spc="0" normalizeH="0" baseline="0" noProof="0"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Freeform 14"/>
          <p:cNvSpPr/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Freeform 18"/>
          <p:cNvSpPr/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Freeform 22"/>
          <p:cNvSpPr/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Freeform 26"/>
          <p:cNvSpPr/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26" name="Freeform 10"/>
          <p:cNvSpPr/>
          <p:nvPr/>
        </p:nvSpPr>
        <p:spPr bwMode="hidden">
          <a:xfrm>
            <a:off x="211138" y="4059238"/>
            <a:ext cx="8723313" cy="1328738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5795963" y="6237288"/>
            <a:ext cx="2160588" cy="30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电话：</a:t>
            </a:r>
            <a:r>
              <a:rPr kumimoji="1" lang="en-US" altLang="zh-CN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0755-26635560</a:t>
            </a: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3366CC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28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strike="noStrike" kern="1200" cap="none" spc="0" normalizeH="0" baseline="0" noProof="0"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5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6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7"/>
          </p:nvPr>
        </p:nvSpPr>
        <p:spPr/>
        <p:txBody>
          <a:bodyPr/>
          <a:p>
            <a:pPr lvl="0"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147" name="Group 5"/>
          <p:cNvGrpSpPr>
            <a:grpSpLocks noChangeAspect="1"/>
          </p:cNvGrpSpPr>
          <p:nvPr/>
        </p:nvGrpSpPr>
        <p:grpSpPr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23" name="Freeform 14"/>
            <p:cNvSpPr/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18"/>
            <p:cNvSpPr/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2"/>
            <p:cNvSpPr/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6"/>
            <p:cNvSpPr/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 useBgFill="1">
          <p:nvSpPr>
            <p:cNvPr id="27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6156325" y="6308725"/>
            <a:ext cx="2160588" cy="30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电话：</a:t>
            </a:r>
            <a:r>
              <a:rPr kumimoji="1" lang="en-US" altLang="zh-CN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4006886502</a:t>
            </a: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3366CC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strike="noStrike" kern="1200" cap="none" spc="0" normalizeH="0" baseline="0" noProof="0"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3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171" name="Group 23"/>
          <p:cNvGrpSpPr>
            <a:grpSpLocks noChangeAspect="1"/>
          </p:cNvGrpSpPr>
          <p:nvPr/>
        </p:nvGrpSpPr>
        <p:grpSpPr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23" name="Freeform 14"/>
            <p:cNvSpPr/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18"/>
            <p:cNvSpPr/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2"/>
            <p:cNvSpPr/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6"/>
            <p:cNvSpPr/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 useBgFill="1">
          <p:nvSpPr>
            <p:cNvPr id="27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28" name="Date Placeholder 4"/>
          <p:cNvSpPr>
            <a:spLocks noGrp="1"/>
          </p:cNvSpPr>
          <p:nvPr>
            <p:ph type="dt" sz="half" idx="12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2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strike="noStrike" kern="1200" cap="none" spc="0" normalizeH="0" baseline="0" noProof="0"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3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0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4" Type="http://schemas.openxmlformats.org/officeDocument/2006/relationships/theme" Target="../theme/theme3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033" name="Title Placeholder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 sz="100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lvl="0"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037" name="Text Placeholder 2"/>
          <p:cNvSpPr>
            <a:spLocks noGrp="1"/>
          </p:cNvSpPr>
          <p:nvPr>
            <p:ph type="body"/>
          </p:nvPr>
        </p:nvSpPr>
        <p:spPr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27305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730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en-US" altLang="zh-CN" dirty="0"/>
          </a:p>
        </p:txBody>
      </p:sp>
      <p:pic>
        <p:nvPicPr>
          <p:cNvPr id="1038" name="Picture 14" descr="logo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52400" y="6248400"/>
            <a:ext cx="2514600" cy="51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7308850" y="6364288"/>
            <a:ext cx="2160588" cy="30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电话：</a:t>
            </a:r>
            <a:r>
              <a:rPr kumimoji="1" lang="en-US" altLang="zh-CN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4006886502</a:t>
            </a: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3366CC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  <a:ea typeface="华文新魏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  <a:ea typeface="华文新魏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  <a:ea typeface="华文新魏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  <a:ea typeface="华文新魏" pitchFamily="2" charset="-122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462405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Candara" panose="020E0502030303020204" pitchFamily="34" charset="0"/>
                <a:ea typeface="华文楷体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Candara" panose="020E0502030303020204" pitchFamily="34" charset="0"/>
                <a:ea typeface="华文楷体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400" strike="noStrike" noProof="1" dirty="0">
              <a:latin typeface="Candara" panose="020E0502030303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033" name="Title Placeholder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 sz="100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ndara" panose="020E0502030303020204" pitchFamily="34" charset="0"/>
              <a:ea typeface="华文楷体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lvl="0" algn="ctr" eaLnBrk="1" fontAlgn="base" hangingPunct="1"/>
            <a:fld id="{9A0DB2DC-4C9A-4742-B13C-FB6460FD3503}" type="slidenum">
              <a:rPr lang="zh-CN" altLang="en-US" sz="1000" strike="noStrike" noProof="1" dirty="0">
                <a:solidFill>
                  <a:schemeClr val="tx2"/>
                </a:solidFill>
                <a:latin typeface="Candara" panose="020E0502030303020204" pitchFamily="34" charset="0"/>
                <a:ea typeface="华文楷体" pitchFamily="2" charset="-122"/>
                <a:cs typeface="+mn-ea"/>
              </a:rPr>
            </a:fld>
            <a:endParaRPr lang="zh-CN" altLang="en-US" sz="1000" strike="noStrike" noProof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037" name="Text Placeholder 2"/>
          <p:cNvSpPr>
            <a:spLocks noGrp="1"/>
          </p:cNvSpPr>
          <p:nvPr>
            <p:ph type="body"/>
          </p:nvPr>
        </p:nvSpPr>
        <p:spPr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27305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730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en-US" altLang="zh-CN" dirty="0"/>
          </a:p>
        </p:txBody>
      </p:sp>
      <p:pic>
        <p:nvPicPr>
          <p:cNvPr id="1038" name="Picture 14" descr="logo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52400" y="6248400"/>
            <a:ext cx="2514600" cy="51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7308850" y="6364288"/>
            <a:ext cx="2160588" cy="30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电话：</a:t>
            </a:r>
            <a:r>
              <a:rPr kumimoji="1" lang="en-US" altLang="zh-CN" sz="1400" b="1" i="0" u="none" strike="noStrike" kern="120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4006886502</a:t>
            </a: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3366CC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  <a:ea typeface="华文新魏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  <a:ea typeface="华文新魏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  <a:ea typeface="华文新魏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  <a:ea typeface="华文新魏" pitchFamily="2" charset="-122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462405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18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hyperlink" Target="http://192.168.192.254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hyperlink" Target="https://220.220.8.8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Rectangle 2"/>
          <p:cNvSpPr>
            <a:spLocks noGrp="1"/>
          </p:cNvSpPr>
          <p:nvPr>
            <p:ph type="ctrTitle"/>
          </p:nvPr>
        </p:nvSpPr>
        <p:spPr>
          <a:xfrm>
            <a:off x="457200" y="338138"/>
            <a:ext cx="8229600" cy="1252537"/>
          </a:xfrm>
        </p:spPr>
        <p:txBody>
          <a:bodyPr wrap="square" lIns="91440" tIns="45720" rIns="91440" bIns="45720" anchor="ctr"/>
          <a:p>
            <a:pPr eaLnBrk="1" hangingPunct="1">
              <a:buClrTx/>
              <a:buSzTx/>
              <a:buFontTx/>
            </a:pPr>
            <a:endParaRPr lang="zh-CN" altLang="en-US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11266" name="Rectangle 3"/>
          <p:cNvSpPr>
            <a:spLocks noGrp="1"/>
          </p:cNvSpPr>
          <p:nvPr>
            <p:ph type="body" idx="4294967295"/>
          </p:nvPr>
        </p:nvSpPr>
        <p:spPr/>
        <p:txBody>
          <a:bodyPr wrap="square" lIns="91440" tIns="45720" rIns="91440" bIns="45720" anchor="t"/>
          <a:p>
            <a:pPr eaLnBrk="1" hangingPunct="1"/>
            <a:endParaRPr lang="zh-CN" altLang="en-US" dirty="0"/>
          </a:p>
        </p:txBody>
      </p:sp>
      <p:pic>
        <p:nvPicPr>
          <p:cNvPr id="11267" name="Picture 4" descr="wholetonpptfac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56210"/>
            <a:ext cx="9144000" cy="6838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8" name="标题 1"/>
          <p:cNvSpPr/>
          <p:nvPr/>
        </p:nvSpPr>
        <p:spPr>
          <a:xfrm>
            <a:off x="1163638" y="2937828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ctr"/>
            <a:r>
              <a:rPr lang="zh-CN" altLang="en-US" sz="4000" dirty="0">
                <a:solidFill>
                  <a:srgbClr val="FFFFFF"/>
                </a:solidFill>
                <a:latin typeface="Candara" panose="020E0502030303020204" pitchFamily="34" charset="0"/>
                <a:ea typeface="华文新魏" pitchFamily="2" charset="-122"/>
              </a:rPr>
              <a:t>惠尔顿（网络安全审计-NM-TM）设备部署</a:t>
            </a:r>
            <a:endParaRPr lang="en-US" altLang="zh-CN" sz="4000" dirty="0">
              <a:solidFill>
                <a:srgbClr val="FFFFFF"/>
              </a:solidFill>
              <a:latin typeface="Candara" panose="020E0502030303020204" pitchFamily="34" charset="0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pPr eaLnBrk="1" hangingPunct="1"/>
            <a:r>
              <a:rPr lang="zh-CN" altLang="en-US" dirty="0"/>
              <a:t>网关模式配置说明</a:t>
            </a:r>
            <a:endParaRPr lang="en-US" altLang="zh-CN" dirty="0"/>
          </a:p>
        </p:txBody>
      </p:sp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500063" y="2000250"/>
            <a:ext cx="7408862" cy="3451225"/>
          </a:xfrm>
        </p:spPr>
        <p:txBody>
          <a:bodyPr wrap="square" lIns="91440" tIns="45720" rIns="91440" bIns="45720" anchor="t"/>
          <a:p>
            <a:pPr eaLnBrk="1" hangingPunct="1"/>
            <a:r>
              <a:rPr lang="zh-CN" altLang="en-US" sz="2000" dirty="0"/>
              <a:t>导航到管理界面中的，网络配置</a:t>
            </a:r>
            <a:r>
              <a:rPr lang="en-US" altLang="zh-CN" sz="2000" dirty="0"/>
              <a:t>—</a:t>
            </a:r>
            <a:r>
              <a:rPr lang="zh-CN" altLang="en-US" sz="2000" dirty="0"/>
              <a:t>接入模式；</a:t>
            </a:r>
            <a:endParaRPr lang="en-US" altLang="zh-CN" sz="2000" dirty="0"/>
          </a:p>
          <a:p>
            <a:pPr eaLnBrk="1" hangingPunct="1"/>
            <a:r>
              <a:rPr lang="zh-CN" altLang="en-US" sz="2000" dirty="0"/>
              <a:t>接入模式，选择“路由模式”网络模式选择“</a:t>
            </a:r>
            <a:r>
              <a:rPr lang="en-US" altLang="zh-CN" sz="2000" dirty="0"/>
              <a:t>NAT</a:t>
            </a:r>
            <a:r>
              <a:rPr lang="zh-CN" altLang="en-US" sz="2000" dirty="0"/>
              <a:t>”（网络地址转换）代理内网用户上网，启用接口</a:t>
            </a:r>
            <a:r>
              <a:rPr lang="en-US" altLang="zh-CN" sz="2000" dirty="0"/>
              <a:t>: </a:t>
            </a:r>
            <a:r>
              <a:rPr lang="zh-CN" altLang="en-US" sz="2000" dirty="0"/>
              <a:t>默认使用</a:t>
            </a:r>
            <a:r>
              <a:rPr lang="en-US" altLang="zh-CN" sz="2000" dirty="0"/>
              <a:t>WAN1</a:t>
            </a:r>
            <a:r>
              <a:rPr lang="zh-CN" altLang="en-US" sz="2000" dirty="0"/>
              <a:t>作为第一条外网线路；</a:t>
            </a:r>
            <a:endParaRPr lang="en-US" altLang="zh-CN" sz="2000" dirty="0"/>
          </a:p>
          <a:p>
            <a:pPr eaLnBrk="1" hangingPunct="1"/>
            <a:r>
              <a:rPr lang="zh-CN" altLang="en-US" sz="2000" dirty="0"/>
              <a:t>接入类型，根据用户的上网方式不同进行配置，如：</a:t>
            </a:r>
            <a:endParaRPr lang="zh-CN" altLang="en-US" sz="2000" dirty="0"/>
          </a:p>
          <a:p>
            <a:pPr marL="0" indent="0" eaLnBrk="1" hangingPunct="1">
              <a:buNone/>
            </a:pPr>
            <a:r>
              <a:rPr lang="en-US" altLang="zh-CN" sz="2000" dirty="0"/>
              <a:t>     PPPOE</a:t>
            </a:r>
            <a:r>
              <a:rPr lang="zh-CN" altLang="en-US" sz="2000" dirty="0"/>
              <a:t>（该模式需要填写宽带公司分配的拨号上网账号和密 </a:t>
            </a:r>
            <a:endParaRPr lang="zh-CN" altLang="en-US" sz="2000" dirty="0"/>
          </a:p>
          <a:p>
            <a:pPr marL="0" indent="0" eaLnBrk="1" hangingPunct="1">
              <a:buNone/>
            </a:pPr>
            <a:r>
              <a:rPr lang="zh-CN" altLang="en-US" sz="2000" dirty="0"/>
              <a:t>     码）；</a:t>
            </a:r>
            <a:endParaRPr lang="zh-CN" altLang="en-US" sz="2000" dirty="0"/>
          </a:p>
          <a:p>
            <a:pPr marL="0" indent="0" eaLnBrk="1" hangingPunct="1">
              <a:buNone/>
            </a:pPr>
            <a:r>
              <a:rPr lang="zh-CN" altLang="en-US" sz="2000" dirty="0"/>
              <a:t>     静态</a:t>
            </a:r>
            <a:r>
              <a:rPr lang="en-US" altLang="zh-CN" sz="2000" dirty="0"/>
              <a:t>IP</a:t>
            </a:r>
            <a:r>
              <a:rPr lang="zh-CN" altLang="en-US" sz="2000" dirty="0"/>
              <a:t>（宽带公司分配的固定</a:t>
            </a:r>
            <a:r>
              <a:rPr lang="en-US" altLang="zh-CN" sz="2000" dirty="0"/>
              <a:t>IP</a:t>
            </a:r>
            <a:r>
              <a:rPr lang="zh-CN" altLang="en-US" sz="2000" dirty="0"/>
              <a:t>地址，子网掩码和网关）；</a:t>
            </a:r>
            <a:endParaRPr lang="en-US" altLang="zh-CN" sz="2000" dirty="0"/>
          </a:p>
          <a:p>
            <a:pPr marL="0" indent="0" eaLnBrk="1" hangingPunct="1">
              <a:buNone/>
            </a:pPr>
            <a:r>
              <a:rPr lang="zh-CN" altLang="en-US" sz="2000" dirty="0"/>
              <a:t>     静态</a:t>
            </a:r>
            <a:r>
              <a:rPr lang="en-US" altLang="zh-CN" sz="2000" dirty="0"/>
              <a:t>IP</a:t>
            </a:r>
            <a:r>
              <a:rPr lang="zh-CN" altLang="en-US" sz="2000" dirty="0"/>
              <a:t>填写方式：</a:t>
            </a:r>
            <a:r>
              <a:rPr lang="en-US" altLang="zh-CN" sz="2000" dirty="0"/>
              <a:t>192.168.10.254/255.255.255.0</a:t>
            </a:r>
            <a:r>
              <a:rPr lang="zh-CN" altLang="en-US" sz="2000" dirty="0"/>
              <a:t>，斜杠前面是</a:t>
            </a:r>
            <a:r>
              <a:rPr lang="en-US" altLang="zh-CN" sz="2000" dirty="0"/>
              <a:t>IP</a:t>
            </a:r>
            <a:endParaRPr lang="en-US" altLang="zh-CN" sz="2000" dirty="0"/>
          </a:p>
          <a:p>
            <a:pPr marL="0" indent="0" eaLnBrk="1" hangingPunct="1">
              <a:buNone/>
            </a:pPr>
            <a:r>
              <a:rPr lang="en-US" altLang="zh-CN" sz="2000" dirty="0"/>
              <a:t>     </a:t>
            </a:r>
            <a:r>
              <a:rPr lang="zh-CN" altLang="en-US" sz="2000" dirty="0"/>
              <a:t>地址，后面是子网掩码；</a:t>
            </a:r>
            <a:endParaRPr lang="en-US" altLang="zh-CN" sz="2000" dirty="0"/>
          </a:p>
          <a:p>
            <a:pPr eaLnBrk="1" hangingPunct="1"/>
            <a:r>
              <a:rPr lang="zh-CN" altLang="en-US" sz="2000" dirty="0"/>
              <a:t>最后，单击“保存”，设备会弹出提示信息，点“保存并重启设备” 。</a:t>
            </a:r>
            <a:endParaRPr lang="en-US" altLang="zh-CN" sz="2000" dirty="0"/>
          </a:p>
          <a:p>
            <a:pPr eaLnBrk="1" hangingPunct="1"/>
            <a:endParaRPr lang="en-US" altLang="zh-CN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553" name="Picture 4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71755" y="2071688"/>
            <a:ext cx="3303588" cy="3451225"/>
          </a:xfrm>
        </p:spPr>
      </p:pic>
      <p:sp>
        <p:nvSpPr>
          <p:cNvPr id="23554" name="标题 2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r>
              <a:rPr lang="en-US" altLang="zh-CN" dirty="0"/>
              <a:t>DHCP</a:t>
            </a:r>
            <a:r>
              <a:rPr lang="zh-CN" altLang="en-US" dirty="0"/>
              <a:t>功能说明</a:t>
            </a:r>
            <a:endParaRPr lang="zh-CN" altLang="en-US" dirty="0"/>
          </a:p>
        </p:txBody>
      </p:sp>
      <p:sp>
        <p:nvSpPr>
          <p:cNvPr id="18434" name="Rectangle 3"/>
          <p:cNvSpPr>
            <a:spLocks noGrp="1"/>
          </p:cNvSpPr>
          <p:nvPr/>
        </p:nvSpPr>
        <p:spPr>
          <a:xfrm>
            <a:off x="3436620" y="1918970"/>
            <a:ext cx="5396865" cy="3980815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58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98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40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5"/>
              </a:spcBef>
              <a:buClr>
                <a:schemeClr val="accent1"/>
              </a:buClr>
              <a:buFont typeface="Symbol" panose="05050102010706020507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5"/>
              </a:spcBef>
              <a:buClr>
                <a:schemeClr val="accent1"/>
              </a:buClr>
              <a:buFont typeface="Symbol" panose="05050102010706020507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5"/>
              </a:spcBef>
              <a:buClr>
                <a:schemeClr val="accent1"/>
              </a:buClr>
              <a:buFont typeface="Symbol" panose="05050102010706020507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5"/>
              </a:spcBef>
              <a:buClr>
                <a:schemeClr val="accent1"/>
              </a:buClr>
              <a:buFont typeface="Symbol" panose="05050102010706020507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endParaRPr lang="en-US" altLang="zh-CN" dirty="0">
              <a:sym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sym typeface="+mn-ea"/>
              </a:rPr>
              <a:t> DHCP功能开启后，设备可以为局域网用户分配IP地址，免去用户手动配置IP地址的麻烦，如左图，用户计算机设置为自动获取IP地址即可上网。</a:t>
            </a:r>
            <a:endParaRPr lang="zh-CN" altLang="en-US" dirty="0">
              <a:solidFill>
                <a:schemeClr val="tx2"/>
              </a:solidFill>
              <a:latin typeface="+mn-lt"/>
              <a:ea typeface="+mn-ea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zh-CN" altLang="en-US" dirty="0">
              <a:solidFill>
                <a:schemeClr val="tx2"/>
              </a:solidFill>
              <a:latin typeface="+mn-lt"/>
              <a:ea typeface="+mn-ea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zh-CN" altLang="en-US" dirty="0">
              <a:sym typeface="Arial" panose="020B0604020202020204" pitchFamily="34" charset="0"/>
            </a:endParaRPr>
          </a:p>
          <a:p>
            <a:pPr eaLnBrk="1" hangingPunct="1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标题 2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r>
              <a:rPr lang="zh-CN" altLang="en-US" dirty="0"/>
              <a:t>开启</a:t>
            </a:r>
            <a:r>
              <a:rPr lang="en-US" altLang="zh-CN" dirty="0"/>
              <a:t>DHCP</a:t>
            </a:r>
            <a:r>
              <a:rPr lang="zh-CN" altLang="en-US" dirty="0"/>
              <a:t>的方法</a:t>
            </a:r>
            <a:endParaRPr lang="zh-CN" altLang="en-US" dirty="0"/>
          </a:p>
        </p:txBody>
      </p:sp>
      <p:sp>
        <p:nvSpPr>
          <p:cNvPr id="24578" name="TextBox 4"/>
          <p:cNvSpPr txBox="1"/>
          <p:nvPr/>
        </p:nvSpPr>
        <p:spPr>
          <a:xfrm>
            <a:off x="286068" y="1590675"/>
            <a:ext cx="5072062" cy="4619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400" dirty="0">
                <a:solidFill>
                  <a:srgbClr val="FF0000"/>
                </a:solidFill>
                <a:latin typeface="Arial" panose="020B0604020202020204" pitchFamily="34" charset="0"/>
                <a:ea typeface="华文楷体" pitchFamily="2" charset="-122"/>
              </a:rPr>
              <a:t>注意：仅网关模式支持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华文楷体" pitchFamily="2" charset="-122"/>
              </a:rPr>
              <a:t>DHCP</a:t>
            </a:r>
            <a:r>
              <a:rPr lang="zh-CN" altLang="en-US" sz="2400" dirty="0">
                <a:solidFill>
                  <a:srgbClr val="FF0000"/>
                </a:solidFill>
                <a:latin typeface="Arial" panose="020B0604020202020204" pitchFamily="34" charset="0"/>
                <a:ea typeface="华文楷体" pitchFamily="2" charset="-122"/>
              </a:rPr>
              <a:t>功能</a:t>
            </a:r>
            <a:endParaRPr lang="zh-CN" altLang="en-US" sz="2400" dirty="0">
              <a:solidFill>
                <a:srgbClr val="FF0000"/>
              </a:solidFill>
              <a:latin typeface="Arial" panose="020B0604020202020204" pitchFamily="34" charset="0"/>
              <a:ea typeface="华文楷体" pitchFamily="2" charset="-122"/>
            </a:endParaRPr>
          </a:p>
        </p:txBody>
      </p:sp>
      <p:pic>
        <p:nvPicPr>
          <p:cNvPr id="24579" name="Picture 6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86385" y="2142490"/>
            <a:ext cx="6953250" cy="1971675"/>
          </a:xfrm>
        </p:spPr>
      </p:pic>
      <p:pic>
        <p:nvPicPr>
          <p:cNvPr id="24580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1453" y="2142490"/>
            <a:ext cx="4705350" cy="42100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28625" y="3071813"/>
            <a:ext cx="7929563" cy="23082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启用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DHCP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服务：打勾代表启用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DHCP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功能，不打勾，代表关闭该功能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自动应用于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IP/MAC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绑定用户：勾选后，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DHCP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会调用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IP/MAC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表进行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地址分配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DNS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服务器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填写当地宽带运营商的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DNS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DNS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用来将域名解析为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地址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如果不清楚可以填写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8.8.8.8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或者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114.114.114.114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内网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地址起点：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DHCP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地址池的开始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口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在一个网段）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内网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地址终点：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DHCP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地址池的结束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口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在一个网段） ）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内网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子网掩码：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255.255.255.0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（代表该内网最多存在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254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台主机）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最后，选择“保存”即可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50" y="1643063"/>
            <a:ext cx="7000875" cy="92392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DHCP</a:t>
            </a: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服务器功能说明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标题 2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r>
              <a:rPr lang="zh-CN" altLang="en-US" dirty="0"/>
              <a:t>网关模式部署时</a:t>
            </a:r>
            <a:r>
              <a:rPr lang="en-US" altLang="zh-CN" dirty="0"/>
              <a:t>LAN</a:t>
            </a:r>
            <a:r>
              <a:rPr lang="zh-CN" altLang="en-US" dirty="0"/>
              <a:t>口的配置</a:t>
            </a:r>
            <a:endParaRPr lang="zh-CN" altLang="en-US" dirty="0"/>
          </a:p>
        </p:txBody>
      </p:sp>
      <p:pic>
        <p:nvPicPr>
          <p:cNvPr id="26626" name="Picture 6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1714500"/>
            <a:ext cx="6105525" cy="2222500"/>
          </a:xfrm>
        </p:spPr>
      </p:pic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0" y="3714750"/>
            <a:ext cx="4714875" cy="14779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地址格式：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192.168.0.254/255.255.255.0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修改设备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口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地址后，请使用修改后的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地址登录设备的管理界面，如上图：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http://192.168.0.254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2714625" y="4929188"/>
            <a:ext cx="6429375" cy="12001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内网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：建议将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地址的最后一位配置为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或者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254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，如上图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子网掩码：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255.255.255.0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（不超过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254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台主机）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常用的私网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网段有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:192.168.1.1-192.168.1.254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192.168.0.1-192.168.0.254  192.168.10.1-192.168.10.254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等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pPr eaLnBrk="1" hangingPunct="1"/>
            <a:r>
              <a:rPr lang="zh-CN" altLang="en-US" dirty="0"/>
              <a:t>透明桥模式</a:t>
            </a:r>
            <a:endParaRPr lang="zh-CN" altLang="en-US" dirty="0"/>
          </a:p>
        </p:txBody>
      </p:sp>
      <p:sp>
        <p:nvSpPr>
          <p:cNvPr id="27650" name="Rectangle 3"/>
          <p:cNvSpPr>
            <a:spLocks noGrp="1"/>
          </p:cNvSpPr>
          <p:nvPr>
            <p:ph idx="1"/>
          </p:nvPr>
        </p:nvSpPr>
        <p:spPr>
          <a:xfrm>
            <a:off x="611188" y="2349500"/>
            <a:ext cx="7804150" cy="3451225"/>
          </a:xfrm>
        </p:spPr>
        <p:txBody>
          <a:bodyPr wrap="square" lIns="91440" tIns="45720" rIns="91440" bIns="45720" anchor="t"/>
          <a:p>
            <a:pPr eaLnBrk="1" hangingPunct="1"/>
            <a:r>
              <a:rPr lang="zh-CN" altLang="en-US" dirty="0"/>
              <a:t>设备以透明桥模式部署时对客户原有的网络基本没有改动。桥模式部署设备时，对客户来说上网行为管理设备就是个透明的设备，该模式对用户的网络改动最小</a:t>
            </a:r>
            <a:endParaRPr lang="en-US" altLang="zh-CN" dirty="0"/>
          </a:p>
          <a:p>
            <a:pPr eaLnBrk="1" hangingPunct="1"/>
            <a:r>
              <a:rPr lang="zh-CN" altLang="en-US" dirty="0"/>
              <a:t>桥模式部署时设备的接线方式：上网行为管理设备的</a:t>
            </a:r>
            <a:r>
              <a:rPr lang="en-US" altLang="zh-CN" dirty="0"/>
              <a:t>WAN1</a:t>
            </a:r>
            <a:r>
              <a:rPr lang="zh-CN" altLang="en-US" dirty="0"/>
              <a:t>口接用户路由器的</a:t>
            </a:r>
            <a:r>
              <a:rPr lang="en-US" altLang="zh-CN" dirty="0"/>
              <a:t>LAN</a:t>
            </a:r>
            <a:r>
              <a:rPr lang="zh-CN" altLang="en-US" dirty="0"/>
              <a:t>口，上网行为设备的</a:t>
            </a:r>
            <a:r>
              <a:rPr lang="en-US" altLang="zh-CN" dirty="0"/>
              <a:t>LAN</a:t>
            </a:r>
            <a:r>
              <a:rPr lang="zh-CN" altLang="en-US" dirty="0"/>
              <a:t>口连接用户局域网的交换机，接错线会导致设备无法识别到内网流量，请注意！</a:t>
            </a:r>
            <a:endParaRPr lang="en-US" altLang="zh-CN" dirty="0"/>
          </a:p>
          <a:p>
            <a:pPr eaLnBrk="1" hangingPunct="1"/>
            <a:r>
              <a:rPr lang="zh-CN" altLang="en-US" dirty="0"/>
              <a:t>设备以透明桥模式部署时，不支持路由转发</a:t>
            </a:r>
            <a:r>
              <a:rPr lang="en-US" altLang="zh-CN" dirty="0"/>
              <a:t> ;NAT; DHCP</a:t>
            </a:r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pPr eaLnBrk="1" hangingPunct="1"/>
            <a:r>
              <a:rPr lang="zh-CN" altLang="en-US" dirty="0"/>
              <a:t>网桥模式配置截图（桥一）</a:t>
            </a:r>
            <a:endParaRPr lang="zh-CN" altLang="en-US" dirty="0"/>
          </a:p>
        </p:txBody>
      </p:sp>
      <p:pic>
        <p:nvPicPr>
          <p:cNvPr id="28674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5750" y="2071688"/>
            <a:ext cx="8248650" cy="2628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676" name="TextBox 4"/>
          <p:cNvSpPr txBox="1"/>
          <p:nvPr/>
        </p:nvSpPr>
        <p:spPr>
          <a:xfrm>
            <a:off x="285750" y="4572000"/>
            <a:ext cx="2428875" cy="12001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dirty="0">
                <a:latin typeface="Arial" panose="020B0604020202020204" pitchFamily="34" charset="0"/>
                <a:ea typeface="华文楷体" pitchFamily="2" charset="-122"/>
              </a:rPr>
              <a:t>eth0</a:t>
            </a:r>
            <a:r>
              <a:rPr lang="zh-CN" altLang="en-US" dirty="0">
                <a:latin typeface="Arial" panose="020B0604020202020204" pitchFamily="34" charset="0"/>
                <a:ea typeface="华文楷体" pitchFamily="2" charset="-122"/>
              </a:rPr>
              <a:t>代表</a:t>
            </a:r>
            <a:r>
              <a:rPr lang="en-US" altLang="zh-CN" dirty="0">
                <a:latin typeface="Arial" panose="020B0604020202020204" pitchFamily="34" charset="0"/>
                <a:ea typeface="华文楷体" pitchFamily="2" charset="-122"/>
              </a:rPr>
              <a:t>WAN1</a:t>
            </a:r>
            <a:r>
              <a:rPr lang="zh-CN" altLang="en-US" dirty="0">
                <a:latin typeface="Arial" panose="020B0604020202020204" pitchFamily="34" charset="0"/>
                <a:ea typeface="华文楷体" pitchFamily="2" charset="-122"/>
              </a:rPr>
              <a:t>口</a:t>
            </a:r>
            <a:endParaRPr lang="en-US" altLang="zh-CN" dirty="0">
              <a:latin typeface="Arial" panose="020B0604020202020204" pitchFamily="34" charset="0"/>
              <a:ea typeface="华文楷体" pitchFamily="2" charset="-122"/>
            </a:endParaRPr>
          </a:p>
          <a:p>
            <a:r>
              <a:rPr lang="en-US" altLang="zh-CN" dirty="0">
                <a:latin typeface="Arial" panose="020B0604020202020204" pitchFamily="34" charset="0"/>
                <a:ea typeface="华文楷体" pitchFamily="2" charset="-122"/>
              </a:rPr>
              <a:t>eth1</a:t>
            </a:r>
            <a:r>
              <a:rPr lang="zh-CN" altLang="en-US" dirty="0">
                <a:latin typeface="Arial" panose="020B0604020202020204" pitchFamily="34" charset="0"/>
                <a:ea typeface="华文楷体" pitchFamily="2" charset="-122"/>
              </a:rPr>
              <a:t>代表</a:t>
            </a:r>
            <a:r>
              <a:rPr lang="en-US" altLang="zh-CN" dirty="0">
                <a:latin typeface="Arial" panose="020B0604020202020204" pitchFamily="34" charset="0"/>
                <a:ea typeface="华文楷体" pitchFamily="2" charset="-122"/>
              </a:rPr>
              <a:t>LAN</a:t>
            </a:r>
            <a:r>
              <a:rPr lang="zh-CN" altLang="en-US" dirty="0">
                <a:latin typeface="Arial" panose="020B0604020202020204" pitchFamily="34" charset="0"/>
                <a:ea typeface="华文楷体" pitchFamily="2" charset="-122"/>
              </a:rPr>
              <a:t>口</a:t>
            </a:r>
            <a:endParaRPr lang="en-US" altLang="zh-CN" dirty="0">
              <a:latin typeface="Arial" panose="020B0604020202020204" pitchFamily="34" charset="0"/>
              <a:ea typeface="华文楷体" pitchFamily="2" charset="-122"/>
            </a:endParaRPr>
          </a:p>
          <a:p>
            <a:r>
              <a:rPr lang="en-US" altLang="zh-CN" dirty="0">
                <a:latin typeface="Arial" panose="020B0604020202020204" pitchFamily="34" charset="0"/>
                <a:ea typeface="华文楷体" pitchFamily="2" charset="-122"/>
              </a:rPr>
              <a:t>eth2</a:t>
            </a:r>
            <a:r>
              <a:rPr lang="zh-CN" altLang="en-US" dirty="0">
                <a:latin typeface="Arial" panose="020B0604020202020204" pitchFamily="34" charset="0"/>
                <a:ea typeface="华文楷体" pitchFamily="2" charset="-122"/>
              </a:rPr>
              <a:t>代表</a:t>
            </a:r>
            <a:r>
              <a:rPr lang="en-US" altLang="zh-CN" dirty="0">
                <a:latin typeface="Arial" panose="020B0604020202020204" pitchFamily="34" charset="0"/>
                <a:ea typeface="华文楷体" pitchFamily="2" charset="-122"/>
              </a:rPr>
              <a:t>DMZ</a:t>
            </a:r>
            <a:endParaRPr lang="en-US" altLang="zh-CN" dirty="0">
              <a:latin typeface="Arial" panose="020B0604020202020204" pitchFamily="34" charset="0"/>
              <a:ea typeface="华文楷体" pitchFamily="2" charset="-122"/>
            </a:endParaRPr>
          </a:p>
          <a:p>
            <a:r>
              <a:rPr lang="en-US" altLang="zh-CN" dirty="0">
                <a:latin typeface="Arial" panose="020B0604020202020204" pitchFamily="34" charset="0"/>
                <a:ea typeface="华文楷体" pitchFamily="2" charset="-122"/>
              </a:rPr>
              <a:t>eth3</a:t>
            </a:r>
            <a:r>
              <a:rPr lang="zh-CN" altLang="en-US" dirty="0">
                <a:latin typeface="Arial" panose="020B0604020202020204" pitchFamily="34" charset="0"/>
                <a:ea typeface="华文楷体" pitchFamily="2" charset="-122"/>
              </a:rPr>
              <a:t>代表</a:t>
            </a:r>
            <a:r>
              <a:rPr lang="en-US" altLang="zh-CN" dirty="0">
                <a:latin typeface="Arial" panose="020B0604020202020204" pitchFamily="34" charset="0"/>
                <a:ea typeface="华文楷体" pitchFamily="2" charset="-122"/>
              </a:rPr>
              <a:t>WAN2</a:t>
            </a:r>
            <a:endParaRPr lang="zh-CN" altLang="en-US" dirty="0">
              <a:latin typeface="Arial" panose="020B0604020202020204" pitchFamily="34" charset="0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>
                <a:sym typeface="+mn-ea"/>
              </a:rPr>
              <a:t>网桥模式配置截图（桥二）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3700" y="1485900"/>
            <a:ext cx="8125460" cy="3235325"/>
          </a:xfrm>
          <a:prstGeom prst="rect">
            <a:avLst/>
          </a:prstGeom>
        </p:spPr>
      </p:pic>
      <p:sp>
        <p:nvSpPr>
          <p:cNvPr id="24581" name="TextBox 6"/>
          <p:cNvSpPr txBox="1">
            <a:spLocks noChangeArrowheads="1"/>
          </p:cNvSpPr>
          <p:nvPr/>
        </p:nvSpPr>
        <p:spPr bwMode="auto">
          <a:xfrm>
            <a:off x="1598930" y="3971290"/>
            <a:ext cx="5715000" cy="11988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WAN1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为桥一（固定的），设备有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DMZ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端口的，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DMZ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WAN2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为桥二，没有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DMZ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端口的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WAN2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WAN3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为桥二。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15060" y="5499100"/>
            <a:ext cx="668274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sym typeface="+mn-ea"/>
              </a:rPr>
              <a:t>  注意：双桥网络部署为惠尔顿中级资质证书评定标准之一！！！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标题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r>
              <a:rPr lang="zh-CN" altLang="en-US" dirty="0"/>
              <a:t>桥模式部署拓扑图</a:t>
            </a:r>
            <a:endParaRPr lang="zh-CN" altLang="en-US" dirty="0"/>
          </a:p>
        </p:txBody>
      </p:sp>
      <p:pic>
        <p:nvPicPr>
          <p:cNvPr id="29698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14563" y="1571625"/>
            <a:ext cx="5343525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57188" y="1643063"/>
            <a:ext cx="4071938" cy="18446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网桥模式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的接线顺序：上网行为管理设备的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WAN1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口连接路由器的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口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上网行为管理设备的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口连接局域网的交换机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zh-CN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交换机是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层或者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层，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层的实名认证要开启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snmp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内容占位符 1"/>
          <p:cNvSpPr>
            <a:spLocks noGrp="1"/>
          </p:cNvSpPr>
          <p:nvPr>
            <p:ph idx="1"/>
          </p:nvPr>
        </p:nvSpPr>
        <p:spPr>
          <a:xfrm>
            <a:off x="871538" y="1785938"/>
            <a:ext cx="7408862" cy="4340225"/>
          </a:xfrm>
        </p:spPr>
        <p:txBody>
          <a:bodyPr wrap="square" lIns="91440" tIns="45720" rIns="91440" bIns="45720" anchor="t"/>
          <a:p>
            <a:pPr eaLnBrk="1" hangingPunct="1"/>
            <a:r>
              <a:rPr lang="en-US" altLang="zh-CN" dirty="0"/>
              <a:t>1.</a:t>
            </a:r>
            <a:r>
              <a:rPr lang="zh-CN" altLang="en-US" dirty="0"/>
              <a:t>导航到管理界面中的，网络配置</a:t>
            </a:r>
            <a:r>
              <a:rPr lang="en-US" altLang="zh-CN" dirty="0"/>
              <a:t>—</a:t>
            </a:r>
            <a:r>
              <a:rPr lang="zh-CN" altLang="en-US" dirty="0"/>
              <a:t>接入模式</a:t>
            </a:r>
            <a:endParaRPr lang="en-US" altLang="zh-CN" dirty="0"/>
          </a:p>
          <a:p>
            <a:pPr eaLnBrk="1" hangingPunct="1"/>
            <a:r>
              <a:rPr lang="en-US" altLang="zh-CN" dirty="0"/>
              <a:t>2.</a:t>
            </a:r>
            <a:r>
              <a:rPr lang="zh-CN" altLang="en-US" dirty="0"/>
              <a:t>接入模式选择“网桥模式”（</a:t>
            </a:r>
            <a:r>
              <a:rPr lang="en-US" altLang="zh-CN" dirty="0"/>
              <a:t>WAN1</a:t>
            </a:r>
            <a:r>
              <a:rPr lang="zh-CN" altLang="en-US" dirty="0"/>
              <a:t>口和</a:t>
            </a:r>
            <a:r>
              <a:rPr lang="en-US" altLang="zh-CN" dirty="0"/>
              <a:t>LAN</a:t>
            </a:r>
            <a:r>
              <a:rPr lang="zh-CN" altLang="en-US" dirty="0"/>
              <a:t>口为桥一）</a:t>
            </a:r>
            <a:endParaRPr lang="en-US" altLang="zh-CN" dirty="0"/>
          </a:p>
          <a:p>
            <a:pPr eaLnBrk="1" hangingPunct="1"/>
            <a:r>
              <a:rPr lang="zh-CN" altLang="en-US" dirty="0"/>
              <a:t>桥一模式的接线顺序：</a:t>
            </a:r>
            <a:r>
              <a:rPr lang="en-US" altLang="zh-CN" dirty="0"/>
              <a:t>WAN1</a:t>
            </a:r>
            <a:r>
              <a:rPr lang="zh-CN" altLang="en-US" dirty="0"/>
              <a:t>口连接路由器的</a:t>
            </a:r>
            <a:r>
              <a:rPr lang="en-US" altLang="zh-CN" dirty="0"/>
              <a:t>LAN</a:t>
            </a:r>
            <a:r>
              <a:rPr lang="zh-CN" altLang="en-US" dirty="0"/>
              <a:t>口，</a:t>
            </a:r>
            <a:r>
              <a:rPr lang="en-US" altLang="zh-CN" dirty="0"/>
              <a:t>LAN</a:t>
            </a:r>
            <a:r>
              <a:rPr lang="zh-CN" altLang="en-US" dirty="0"/>
              <a:t>口连接局域网的交换机，</a:t>
            </a:r>
            <a:endParaRPr lang="en-US" altLang="zh-CN" dirty="0"/>
          </a:p>
          <a:p>
            <a:pPr eaLnBrk="1" hangingPunct="1"/>
            <a:r>
              <a:rPr lang="en-US" altLang="zh-CN" dirty="0"/>
              <a:t>3.IP</a:t>
            </a:r>
            <a:r>
              <a:rPr lang="zh-CN" altLang="en-US" dirty="0"/>
              <a:t>地址，输入和路由器在一个网段的未使用</a:t>
            </a:r>
            <a:r>
              <a:rPr lang="en-US" altLang="zh-CN" dirty="0"/>
              <a:t>IP</a:t>
            </a:r>
            <a:r>
              <a:rPr lang="zh-CN" altLang="en-US" dirty="0"/>
              <a:t>地址</a:t>
            </a:r>
            <a:endParaRPr lang="en-US" altLang="zh-CN" dirty="0"/>
          </a:p>
          <a:p>
            <a:pPr eaLnBrk="1" hangingPunct="1"/>
            <a:r>
              <a:rPr lang="zh-CN" altLang="en-US" dirty="0"/>
              <a:t>默认网关</a:t>
            </a:r>
            <a:r>
              <a:rPr lang="en-US" altLang="zh-CN" dirty="0"/>
              <a:t>,</a:t>
            </a:r>
            <a:r>
              <a:rPr lang="zh-CN" altLang="en-US" dirty="0"/>
              <a:t>指的是局域网中的路由器的</a:t>
            </a:r>
            <a:r>
              <a:rPr lang="en-US" altLang="zh-CN" dirty="0"/>
              <a:t>IP</a:t>
            </a:r>
            <a:r>
              <a:rPr lang="zh-CN" altLang="en-US" dirty="0"/>
              <a:t>地址，</a:t>
            </a:r>
            <a:endParaRPr lang="en-US" altLang="zh-CN" dirty="0"/>
          </a:p>
          <a:p>
            <a:pPr eaLnBrk="1" hangingPunct="1"/>
            <a:r>
              <a:rPr lang="en-US" altLang="zh-CN" dirty="0"/>
              <a:t>4.</a:t>
            </a:r>
            <a:r>
              <a:rPr lang="zh-CN" altLang="en-US" dirty="0"/>
              <a:t>最后，单击“保存”，设备会弹出提示信息，“保存并重启设备”生效</a:t>
            </a:r>
            <a:endParaRPr lang="en-US" altLang="zh-CN" dirty="0"/>
          </a:p>
          <a:p>
            <a:pPr eaLnBrk="1" hangingPunct="1"/>
            <a:endParaRPr lang="en-US" altLang="zh-CN" dirty="0"/>
          </a:p>
          <a:p>
            <a:endParaRPr lang="zh-CN" altLang="en-US" dirty="0"/>
          </a:p>
        </p:txBody>
      </p:sp>
      <p:sp>
        <p:nvSpPr>
          <p:cNvPr id="30722" name="标题 2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r>
              <a:rPr lang="zh-CN" altLang="en-US" dirty="0"/>
              <a:t>网桥模式配置说明</a:t>
            </a:r>
            <a:endParaRPr lang="zh-CN" altLang="en-US" dirty="0"/>
          </a:p>
        </p:txBody>
      </p:sp>
      <p:sp>
        <p:nvSpPr>
          <p:cNvPr id="30723" name="TextBox 4"/>
          <p:cNvSpPr txBox="1"/>
          <p:nvPr/>
        </p:nvSpPr>
        <p:spPr>
          <a:xfrm>
            <a:off x="214313" y="5572125"/>
            <a:ext cx="4071937" cy="646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华文楷体" pitchFamily="2" charset="-122"/>
              </a:rPr>
              <a:t>网桥模式部署设备时，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ea typeface="华文楷体" pitchFamily="2" charset="-122"/>
              </a:rPr>
              <a:t>LAN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华文楷体" pitchFamily="2" charset="-122"/>
              </a:rPr>
              <a:t>口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ea typeface="华文楷体" pitchFamily="2" charset="-122"/>
              </a:rPr>
              <a:t>IP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华文楷体" pitchFamily="2" charset="-122"/>
              </a:rPr>
              <a:t>地址无法进行配置，也不需要对其进行配置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ea typeface="华文楷体" pitchFamily="2" charset="-122"/>
            </a:endParaRPr>
          </a:p>
        </p:txBody>
      </p:sp>
      <p:pic>
        <p:nvPicPr>
          <p:cNvPr id="30724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86250" y="5072063"/>
            <a:ext cx="4210050" cy="14097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标题 1"/>
          <p:cNvSpPr>
            <a:spLocks noGrp="1"/>
          </p:cNvSpPr>
          <p:nvPr>
            <p:ph type="ctrTitle"/>
          </p:nvPr>
        </p:nvSpPr>
        <p:spPr>
          <a:xfrm>
            <a:off x="1479550" y="692150"/>
            <a:ext cx="6335713" cy="1470025"/>
          </a:xfrm>
        </p:spPr>
        <p:txBody>
          <a:bodyPr wrap="square" lIns="91440" tIns="45720" rIns="91440" bIns="45720" anchor="b"/>
          <a:p>
            <a:pPr eaLnBrk="1" hangingPunct="1">
              <a:buClrTx/>
              <a:buSzTx/>
              <a:buFontTx/>
            </a:pPr>
            <a:r>
              <a:rPr lang="zh-CN" altLang="en-US" kern="1200" dirty="0">
                <a:latin typeface="+mj-lt"/>
                <a:ea typeface="+mj-ea"/>
                <a:cs typeface="+mj-cs"/>
              </a:rPr>
              <a:t>设备的部署模式</a:t>
            </a:r>
            <a:endParaRPr lang="zh-CN" altLang="en-US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12290" name="副标题 2"/>
          <p:cNvSpPr>
            <a:spLocks noGrp="1"/>
          </p:cNvSpPr>
          <p:nvPr>
            <p:ph type="subTitle" idx="1"/>
          </p:nvPr>
        </p:nvSpPr>
        <p:spPr>
          <a:xfrm>
            <a:off x="1116330" y="2781300"/>
            <a:ext cx="5392420" cy="2538730"/>
          </a:xfrm>
        </p:spPr>
        <p:txBody>
          <a:bodyPr wrap="square" lIns="91440" tIns="45720" rIns="91440" bIns="45720" anchor="t"/>
          <a:p>
            <a:pPr algn="l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zh-CN" altLang="en-US" sz="20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网关模式</a:t>
            </a:r>
            <a:r>
              <a:rPr lang="en-US" altLang="zh-CN" sz="20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(NAT</a:t>
            </a:r>
            <a:r>
              <a:rPr lang="zh-CN" altLang="en-US" sz="20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模式</a:t>
            </a:r>
            <a:r>
              <a:rPr lang="en-US" altLang="zh-CN" sz="20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)</a:t>
            </a:r>
            <a:endParaRPr lang="zh-CN" altLang="en-US" sz="2000" b="1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pPr algn="l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endParaRPr lang="zh-CN" altLang="en-US" sz="2000" b="1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pPr algn="l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zh-CN" altLang="en-US" sz="20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桥模式（透明桥）</a:t>
            </a:r>
            <a:endParaRPr lang="zh-CN" altLang="en-US" sz="2000" b="1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pPr algn="l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endParaRPr lang="zh-CN" altLang="en-US" sz="2000" b="1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pPr algn="l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zh-CN" altLang="en-US" sz="20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旁路模式</a:t>
            </a:r>
            <a:endParaRPr lang="zh-CN" altLang="en-US" sz="2000" b="1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pPr algn="l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endParaRPr lang="zh-CN" altLang="en-US" sz="2000" b="1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设备在3层交换网络下部署</a:t>
            </a:r>
            <a:endParaRPr lang="zh-CN" altLang="en-US" sz="2800"/>
          </a:p>
        </p:txBody>
      </p:sp>
      <p:sp>
        <p:nvSpPr>
          <p:cNvPr id="30721" name="内容占位符 1"/>
          <p:cNvSpPr>
            <a:spLocks noGrp="1"/>
          </p:cNvSpPr>
          <p:nvPr>
            <p:ph idx="1"/>
          </p:nvPr>
        </p:nvSpPr>
        <p:spPr>
          <a:xfrm>
            <a:off x="726758" y="1785938"/>
            <a:ext cx="7408862" cy="4340225"/>
          </a:xfrm>
        </p:spPr>
        <p:txBody>
          <a:bodyPr wrap="square" lIns="91440" tIns="45720" rIns="91440" bIns="45720" anchor="t"/>
          <a:p>
            <a:pPr eaLnBrk="1" hangingPunct="1"/>
            <a:r>
              <a:rPr lang="en-US" altLang="zh-CN" dirty="0"/>
              <a:t>1.</a:t>
            </a:r>
            <a:r>
              <a:rPr lang="zh-CN" altLang="en-US" dirty="0"/>
              <a:t>全部监控</a:t>
            </a:r>
            <a:endParaRPr lang="zh-CN" altLang="en-US" dirty="0"/>
          </a:p>
          <a:p>
            <a:pPr marL="0" indent="0" eaLnBrk="1" hangingPunct="1">
              <a:buNone/>
            </a:pPr>
            <a:endParaRPr lang="zh-CN" altLang="en-US" dirty="0"/>
          </a:p>
          <a:p>
            <a:pPr marL="0" indent="0" eaLnBrk="1" hangingPunct="1">
              <a:buNone/>
            </a:pPr>
            <a:endParaRPr lang="zh-CN" altLang="en-US" dirty="0"/>
          </a:p>
          <a:p>
            <a:pPr marL="0" indent="0" eaLnBrk="1" hangingPunct="1">
              <a:buNone/>
            </a:pPr>
            <a:endParaRPr lang="zh-CN" altLang="en-US" dirty="0"/>
          </a:p>
          <a:p>
            <a:pPr marL="0" indent="0" eaLnBrk="1" hangingPunct="1">
              <a:buNone/>
            </a:pPr>
            <a:endParaRPr lang="zh-CN" altLang="en-US" dirty="0"/>
          </a:p>
          <a:p>
            <a:pPr marL="0" indent="0" eaLnBrk="1" hangingPunct="1">
              <a:buNone/>
            </a:pPr>
            <a:endParaRPr lang="zh-CN" altLang="en-US" dirty="0"/>
          </a:p>
          <a:p>
            <a:pPr marL="0" indent="0" eaLnBrk="1" hangingPunct="1">
              <a:buNone/>
            </a:pPr>
            <a:endParaRPr lang="zh-CN" altLang="en-US" dirty="0"/>
          </a:p>
          <a:p>
            <a:pPr marL="0" indent="0" eaLnBrk="1" hangingPunct="1">
              <a:buNone/>
            </a:pPr>
            <a:endParaRPr lang="zh-CN" altLang="en-US" dirty="0"/>
          </a:p>
          <a:p>
            <a:pPr eaLnBrk="1" hangingPunct="1"/>
            <a:r>
              <a:rPr lang="en-US" altLang="zh-CN" dirty="0"/>
              <a:t>2.</a:t>
            </a:r>
            <a:r>
              <a:rPr lang="zh-CN" altLang="en-US" dirty="0"/>
              <a:t>部分监控</a:t>
            </a:r>
            <a:endParaRPr lang="zh-CN" altLang="en-US" dirty="0"/>
          </a:p>
          <a:p>
            <a:pPr marL="0" indent="0" eaLnBrk="1" hangingPunct="1">
              <a:buNone/>
            </a:pPr>
            <a:endParaRPr lang="en-US" altLang="zh-CN" dirty="0"/>
          </a:p>
          <a:p>
            <a:pPr marL="0" indent="0" eaLnBrk="1" hangingPunct="1">
              <a:buNone/>
            </a:pPr>
            <a:endParaRPr lang="en-US" altLang="zh-CN" dirty="0"/>
          </a:p>
          <a:p>
            <a:pPr marL="0" indent="0" eaLnBrk="1" hangingPunct="1">
              <a:buNone/>
            </a:pPr>
            <a:endParaRPr lang="en-US" altLang="zh-CN" dirty="0"/>
          </a:p>
          <a:p>
            <a:pPr marL="0" indent="0" eaLnBrk="1" hangingPunct="1">
              <a:buNone/>
            </a:pPr>
            <a:endParaRPr lang="en-US" altLang="zh-CN" dirty="0"/>
          </a:p>
          <a:p>
            <a:pPr marL="0" indent="0" eaLnBrk="1" hangingPunct="1">
              <a:buNone/>
            </a:pPr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7075" y="2476818"/>
            <a:ext cx="5007610" cy="27997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文本框 5"/>
          <p:cNvSpPr txBox="1"/>
          <p:nvPr/>
        </p:nvSpPr>
        <p:spPr>
          <a:xfrm>
            <a:off x="4554220" y="2477135"/>
            <a:ext cx="4457700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800"/>
              <a:t>例如：出口路由器lan口ip：192.168.254.1/24</a:t>
            </a:r>
            <a:endParaRPr lang="zh-CN" altLang="en-US" sz="1800"/>
          </a:p>
          <a:p>
            <a:pPr algn="l"/>
            <a:r>
              <a:rPr lang="zh-CN" altLang="en-US" sz="1800"/>
              <a:t> 网络安全审计设备网桥模式接入，桥地址设置和路由器lan口同网段ip ：192.168.254.100/24，网关指向路由器lan口192.168.254.1</a:t>
            </a:r>
            <a:endParaRPr lang="zh-CN" altLang="en-US" sz="1400"/>
          </a:p>
          <a:p>
            <a:pPr algn="l"/>
            <a:endParaRPr lang="zh-CN" altLang="en-US" sz="1400"/>
          </a:p>
          <a:p>
            <a:pPr algn="l"/>
            <a:endParaRPr lang="zh-CN" altLang="en-US" sz="1400"/>
          </a:p>
          <a:p>
            <a:pPr algn="l"/>
            <a:endParaRPr lang="zh-CN" altLang="en-US" sz="1400"/>
          </a:p>
          <a:p>
            <a:pPr algn="l"/>
            <a:r>
              <a:rPr lang="zh-CN" altLang="en-US"/>
              <a:t> 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5734685" y="4227830"/>
            <a:ext cx="302323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注意：如果出现下面vlan电脑访问不到安全审计设备管理界面，在安全审计设备里面添加去3层交换机的静态路由走</a:t>
            </a:r>
            <a:r>
              <a:rPr lang="en-US" altLang="zh-CN">
                <a:solidFill>
                  <a:srgbClr val="FF0000"/>
                </a:solidFill>
              </a:rPr>
              <a:t>3</a:t>
            </a:r>
            <a:r>
              <a:rPr lang="zh-CN" altLang="en-US">
                <a:solidFill>
                  <a:srgbClr val="FF0000"/>
                </a:solidFill>
              </a:rPr>
              <a:t>层交换接口</a:t>
            </a:r>
            <a:r>
              <a:rPr lang="en-US" altLang="zh-CN">
                <a:solidFill>
                  <a:srgbClr val="FF0000"/>
                </a:solidFill>
              </a:rPr>
              <a:t>ip</a:t>
            </a:r>
            <a:endParaRPr lang="en-US" altLang="zh-CN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光网络环境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51255" y="2195830"/>
            <a:ext cx="684212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光纤入户                      光电转换器（光猫）                     路由器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  </a:t>
            </a:r>
            <a:endParaRPr lang="zh-CN" altLang="en-US"/>
          </a:p>
          <a:p>
            <a:r>
              <a:rPr lang="zh-CN" altLang="en-US"/>
              <a:t>                                      </a:t>
            </a:r>
            <a:r>
              <a:rPr lang="en-US" altLang="zh-CN"/>
              <a:t>PC </a:t>
            </a:r>
            <a:r>
              <a:rPr lang="zh-CN" altLang="en-US"/>
              <a:t>                   交 </a:t>
            </a:r>
            <a:r>
              <a:rPr lang="zh-CN" altLang="en-US">
                <a:sym typeface="+mn-ea"/>
              </a:rPr>
              <a:t>换机</a:t>
            </a:r>
            <a:r>
              <a:rPr lang="zh-CN" altLang="en-US"/>
              <a:t>                     上网行为管理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cxnSp>
        <p:nvCxnSpPr>
          <p:cNvPr id="4" name="直接箭头连接符 3"/>
          <p:cNvCxnSpPr/>
          <p:nvPr/>
        </p:nvCxnSpPr>
        <p:spPr>
          <a:xfrm flipV="1">
            <a:off x="2389505" y="2384425"/>
            <a:ext cx="993775" cy="12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 flipV="1">
            <a:off x="5363210" y="2385695"/>
            <a:ext cx="993775" cy="12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H="1">
            <a:off x="6804660" y="2520315"/>
            <a:ext cx="3175" cy="6203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H="1">
            <a:off x="5147945" y="3207385"/>
            <a:ext cx="828040" cy="5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>
            <a:off x="3383280" y="3202305"/>
            <a:ext cx="828040" cy="5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593215" y="5186045"/>
            <a:ext cx="5957570" cy="922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注意：设备部署模式与网桥模式一致，有些光猫具有路由功能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pPr eaLnBrk="1" hangingPunct="1"/>
            <a:r>
              <a:rPr lang="zh-CN" altLang="en-US" dirty="0"/>
              <a:t>旁路模式（主要适用于上网审计）</a:t>
            </a:r>
            <a:endParaRPr lang="zh-CN" altLang="en-US" dirty="0"/>
          </a:p>
        </p:txBody>
      </p:sp>
      <p:sp>
        <p:nvSpPr>
          <p:cNvPr id="31746" name="Rectangle 3"/>
          <p:cNvSpPr>
            <a:spLocks noGrp="1"/>
          </p:cNvSpPr>
          <p:nvPr>
            <p:ph idx="1"/>
          </p:nvPr>
        </p:nvSpPr>
        <p:spPr>
          <a:xfrm>
            <a:off x="727075" y="2276475"/>
            <a:ext cx="8021638" cy="3740150"/>
          </a:xfrm>
        </p:spPr>
        <p:txBody>
          <a:bodyPr wrap="square" lIns="91440" tIns="45720" rIns="91440" bIns="45720" anchor="t"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旁路模式主要用于实现上网审计功能，不需要改变用户的网络环境，通过把设备接在交换机的镜像口，实现对上网数据的审计。旁路模式对用户的网络环境完全没有影响，即使上网审计设备出现故障也不会对用户的网络造成中断。</a:t>
            </a:r>
            <a:endParaRPr lang="en-US" altLang="zh-CN" sz="2000" dirty="0"/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需要交换机支持端口镜像功能，才能支持旁路模式</a:t>
            </a:r>
            <a:endParaRPr lang="en-US" altLang="zh-CN" sz="2000" dirty="0"/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旁路模式下</a:t>
            </a:r>
            <a:r>
              <a:rPr lang="en-US" altLang="zh-CN" sz="2000" dirty="0"/>
              <a:t>NAT  DHCP  </a:t>
            </a:r>
            <a:r>
              <a:rPr lang="zh-CN" altLang="en-US" sz="2000" dirty="0"/>
              <a:t>流量控制均无法使用</a:t>
            </a:r>
            <a:endParaRPr lang="en-US" altLang="zh-CN" sz="2000" dirty="0"/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接线方式：将设备的</a:t>
            </a:r>
            <a:r>
              <a:rPr lang="en-US" altLang="zh-CN" sz="2000" dirty="0"/>
              <a:t>WNA1</a:t>
            </a:r>
            <a:r>
              <a:rPr lang="zh-CN" altLang="en-US" sz="2000" dirty="0"/>
              <a:t>口连接到镜像交换机的监控端口</a:t>
            </a:r>
            <a:endParaRPr lang="zh-CN" altLang="en-US" sz="2000" dirty="0"/>
          </a:p>
          <a:p>
            <a:pPr eaLnBrk="1" hangingPunct="1">
              <a:lnSpc>
                <a:spcPct val="80000"/>
              </a:lnSpc>
              <a:buNone/>
            </a:pPr>
            <a:endParaRPr lang="zh-CN" altLang="en-US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标题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r>
              <a:rPr lang="zh-CN" altLang="en-US" dirty="0"/>
              <a:t>旁路模式部署上网行为管理设备</a:t>
            </a:r>
            <a:endParaRPr lang="zh-CN" altLang="en-US" dirty="0"/>
          </a:p>
        </p:txBody>
      </p:sp>
      <p:pic>
        <p:nvPicPr>
          <p:cNvPr id="32770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14500" y="1857375"/>
            <a:ext cx="5514975" cy="4552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3" name="Rectangle 7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pPr eaLnBrk="1" hangingPunct="1"/>
            <a:endParaRPr lang="zh-CN" altLang="en-US" dirty="0"/>
          </a:p>
        </p:txBody>
      </p:sp>
      <p:pic>
        <p:nvPicPr>
          <p:cNvPr id="33794" name="Picture 4" descr="wholetonpptfac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9525"/>
            <a:ext cx="9144000" cy="6838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795" name="Rectangle 5"/>
          <p:cNvSpPr/>
          <p:nvPr/>
        </p:nvSpPr>
        <p:spPr>
          <a:xfrm>
            <a:off x="3819525" y="3674110"/>
            <a:ext cx="2359025" cy="6096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ctr"/>
            <a:r>
              <a:rPr lang="zh-CN" altLang="en-US" sz="4800" b="1" dirty="0">
                <a:solidFill>
                  <a:schemeClr val="bg1"/>
                </a:solidFill>
                <a:latin typeface="Candara" panose="020E0502030303020204" pitchFamily="34" charset="0"/>
                <a:ea typeface="华文新魏" pitchFamily="2" charset="-122"/>
              </a:rPr>
              <a:t>谢谢！</a:t>
            </a:r>
            <a:endParaRPr lang="zh-CN" altLang="en-US" sz="4800" b="1" dirty="0">
              <a:solidFill>
                <a:schemeClr val="bg1"/>
              </a:solidFill>
              <a:latin typeface="Candara" panose="020E0502030303020204" pitchFamily="34" charset="0"/>
              <a:ea typeface="华文新魏" pitchFamily="2" charset="-122"/>
            </a:endParaRPr>
          </a:p>
        </p:txBody>
      </p:sp>
      <p:graphicFrame>
        <p:nvGraphicFramePr>
          <p:cNvPr id="33796" name="Object 6"/>
          <p:cNvGraphicFramePr>
            <a:graphicFrameLocks noGrp="1"/>
          </p:cNvGraphicFramePr>
          <p:nvPr>
            <p:ph idx="1"/>
          </p:nvPr>
        </p:nvGraphicFramePr>
        <p:xfrm>
          <a:off x="3448050" y="4797425"/>
          <a:ext cx="2419350" cy="13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2" imgW="4287520" imgH="2405380" progId="FLW3Drawing">
                  <p:embed/>
                </p:oleObj>
              </mc:Choice>
              <mc:Fallback>
                <p:oleObj name="" r:id="rId2" imgW="4287520" imgH="2405380" progId="FLW3Drawing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448050" y="4797425"/>
                        <a:ext cx="2419350" cy="1357313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标题 1"/>
          <p:cNvSpPr>
            <a:spLocks noGrp="1"/>
          </p:cNvSpPr>
          <p:nvPr>
            <p:ph type="ctrTitle"/>
          </p:nvPr>
        </p:nvSpPr>
        <p:spPr>
          <a:xfrm>
            <a:off x="1479550" y="571500"/>
            <a:ext cx="6335713" cy="928688"/>
          </a:xfrm>
        </p:spPr>
        <p:txBody>
          <a:bodyPr wrap="square" lIns="91440" tIns="45720" rIns="91440" bIns="45720" anchor="b"/>
          <a:p>
            <a:pPr eaLnBrk="1" hangingPunct="1">
              <a:buClrTx/>
              <a:buSzTx/>
              <a:buFontTx/>
            </a:pPr>
            <a:r>
              <a:rPr lang="zh-CN" altLang="en-US" kern="1200" dirty="0">
                <a:latin typeface="+mj-lt"/>
                <a:ea typeface="+mj-ea"/>
                <a:cs typeface="+mj-cs"/>
              </a:rPr>
              <a:t>设备基础知识</a:t>
            </a:r>
            <a:endParaRPr lang="zh-CN" altLang="en-US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14338" name="副标题 2"/>
          <p:cNvSpPr>
            <a:spLocks noGrp="1"/>
          </p:cNvSpPr>
          <p:nvPr>
            <p:ph type="subTitle" idx="1"/>
          </p:nvPr>
        </p:nvSpPr>
        <p:spPr>
          <a:xfrm>
            <a:off x="714375" y="1643063"/>
            <a:ext cx="7670800" cy="2790825"/>
          </a:xfrm>
        </p:spPr>
        <p:txBody>
          <a:bodyPr wrap="square" lIns="91440" tIns="45720" rIns="91440" bIns="45720" anchor="t"/>
          <a:p>
            <a:pPr algn="l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zh-CN" altLang="en-US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设备出厂时默认使用桥模式（</a:t>
            </a:r>
            <a:r>
              <a:rPr lang="en-US" altLang="zh-CN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WAN1</a:t>
            </a:r>
            <a:r>
              <a:rPr lang="zh-CN" altLang="en-US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和</a:t>
            </a:r>
            <a:r>
              <a:rPr lang="en-US" altLang="zh-CN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LAN</a:t>
            </a:r>
            <a:r>
              <a:rPr lang="zh-CN" altLang="en-US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为桥一）</a:t>
            </a:r>
            <a:endParaRPr lang="en-US" altLang="zh-CN" b="1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pPr algn="l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zh-CN" altLang="en-US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设备管理界面的登录方式为：</a:t>
            </a:r>
            <a:r>
              <a:rPr lang="en-US" altLang="zh-CN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http://192.168.0.254</a:t>
            </a:r>
            <a:endParaRPr lang="zh-CN" altLang="en-US" b="1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pPr algn="l" eaLnBrk="1" hangingPunct="1">
              <a:lnSpc>
                <a:spcPct val="90000"/>
              </a:lnSpc>
              <a:buClr>
                <a:schemeClr val="tx1"/>
              </a:buClr>
              <a:buSzPct val="100000"/>
              <a:buChar char="•"/>
            </a:pPr>
            <a:r>
              <a:rPr lang="zh-CN" altLang="en-US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（设备出厂时，默认可以通过</a:t>
            </a:r>
            <a:r>
              <a:rPr lang="en-US" altLang="zh-CN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WAN1</a:t>
            </a:r>
            <a:r>
              <a:rPr lang="zh-CN" altLang="en-US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或</a:t>
            </a:r>
            <a:r>
              <a:rPr lang="en-US" altLang="zh-CN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LAN</a:t>
            </a:r>
            <a:r>
              <a:rPr lang="zh-CN" altLang="en-US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进入管理界面）</a:t>
            </a:r>
            <a:endParaRPr lang="zh-CN" altLang="en-US" b="1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pPr algn="l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zh-CN" altLang="en-US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请将准备登录设备管理界面的电脑</a:t>
            </a:r>
            <a:r>
              <a:rPr lang="en-US" altLang="zh-CN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IP</a:t>
            </a:r>
            <a:r>
              <a:rPr lang="zh-CN" altLang="en-US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手动配置为</a:t>
            </a:r>
            <a:endParaRPr lang="en-US" altLang="zh-CN" b="1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pPr algn="l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altLang="zh-CN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192.168.0.2-192.168.0.253</a:t>
            </a:r>
            <a:r>
              <a:rPr lang="zh-CN" altLang="en-US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之间的任意一个</a:t>
            </a:r>
            <a:r>
              <a:rPr lang="en-US" altLang="zh-CN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IP</a:t>
            </a:r>
            <a:r>
              <a:rPr lang="zh-CN" altLang="en-US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地址，才可以登录设备的管理界面</a:t>
            </a:r>
            <a:endParaRPr lang="en-US" altLang="zh-CN" b="1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pPr algn="l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endParaRPr lang="en-US" altLang="zh-CN" b="1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pPr algn="l" eaLnBrk="1" hangingPunct="1">
              <a:lnSpc>
                <a:spcPct val="90000"/>
              </a:lnSpc>
              <a:buClr>
                <a:schemeClr val="tx1"/>
              </a:buClr>
              <a:buSzPct val="100000"/>
              <a:buChar char="•"/>
            </a:pPr>
            <a:endParaRPr lang="en-US" altLang="zh-CN" b="1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4339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00500" y="3971925"/>
            <a:ext cx="3905250" cy="24574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标题 2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pPr eaLnBrk="1" hangingPunct="1"/>
            <a:r>
              <a:rPr lang="zh-CN" altLang="en-US" b="1" dirty="0"/>
              <a:t>设备基础知识</a:t>
            </a:r>
            <a:endParaRPr lang="zh-CN" altLang="en-US" b="1" dirty="0"/>
          </a:p>
        </p:txBody>
      </p:sp>
      <p:sp>
        <p:nvSpPr>
          <p:cNvPr id="16386" name="内容占位符 10"/>
          <p:cNvSpPr>
            <a:spLocks noGrp="1"/>
          </p:cNvSpPr>
          <p:nvPr>
            <p:ph idx="1"/>
          </p:nvPr>
        </p:nvSpPr>
        <p:spPr/>
        <p:txBody>
          <a:bodyPr wrap="square" lIns="91440" tIns="45720" rIns="91440" bIns="45720" anchor="t"/>
          <a:p>
            <a:pPr>
              <a:buNone/>
            </a:pPr>
            <a:r>
              <a:rPr lang="zh-CN" altLang="en-US" dirty="0"/>
              <a:t>如果设备的管理地址忘记了，登录设备的方法如下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LAN</a:t>
            </a:r>
            <a:r>
              <a:rPr lang="zh-CN" altLang="en-US" dirty="0"/>
              <a:t>口的备用</a:t>
            </a:r>
            <a:r>
              <a:rPr lang="en-US" altLang="zh-CN" dirty="0"/>
              <a:t>IP</a:t>
            </a:r>
            <a:r>
              <a:rPr lang="zh-CN" altLang="en-US" dirty="0"/>
              <a:t>为</a:t>
            </a:r>
            <a:r>
              <a:rPr lang="en-US" altLang="zh-CN" dirty="0"/>
              <a:t>192.168.192.254</a:t>
            </a:r>
            <a:r>
              <a:rPr lang="zh-CN" altLang="en-US" dirty="0"/>
              <a:t>，该地址无法修改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1.</a:t>
            </a:r>
            <a:r>
              <a:rPr lang="zh-CN" altLang="en-US" dirty="0"/>
              <a:t>计算机连接设备的</a:t>
            </a:r>
            <a:r>
              <a:rPr lang="en-US" altLang="zh-CN" dirty="0"/>
              <a:t>LAN</a:t>
            </a:r>
            <a:r>
              <a:rPr lang="zh-CN" altLang="en-US" dirty="0"/>
              <a:t>口，配置计算机的</a:t>
            </a:r>
            <a:r>
              <a:rPr lang="en-US" altLang="zh-CN" dirty="0"/>
              <a:t>IP</a:t>
            </a:r>
            <a:r>
              <a:rPr lang="zh-CN" altLang="en-US" dirty="0"/>
              <a:t>地址为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192.168.192.2-192.168.192.253</a:t>
            </a:r>
            <a:r>
              <a:rPr lang="zh-CN" altLang="en-US" dirty="0"/>
              <a:t>之间的任意一个</a:t>
            </a:r>
            <a:r>
              <a:rPr lang="en-US" altLang="zh-CN" dirty="0"/>
              <a:t>IP</a:t>
            </a:r>
            <a:r>
              <a:rPr lang="zh-CN" altLang="en-US" dirty="0"/>
              <a:t>地址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使用</a:t>
            </a:r>
            <a:r>
              <a:rPr lang="en-US" altLang="zh-CN" dirty="0">
                <a:hlinkClick r:id="rId1"/>
              </a:rPr>
              <a:t>http://192.168.192.254</a:t>
            </a:r>
            <a:r>
              <a:rPr lang="zh-CN" altLang="en-US" dirty="0"/>
              <a:t>进行登录设备，登录之后，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导航到管理界面中的，网络配置</a:t>
            </a:r>
            <a:r>
              <a:rPr lang="en-US" altLang="zh-CN" dirty="0"/>
              <a:t>—</a:t>
            </a:r>
            <a:r>
              <a:rPr lang="zh-CN" altLang="en-US" dirty="0"/>
              <a:t>广域网配置，可以查看忘记的设备的网络配置信息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标题 2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pPr eaLnBrk="1" hangingPunct="1"/>
            <a:r>
              <a:rPr lang="zh-CN" altLang="en-US" b="1" dirty="0"/>
              <a:t>外网登录设备</a:t>
            </a:r>
            <a:endParaRPr lang="zh-CN" altLang="en-US" b="1" dirty="0"/>
          </a:p>
        </p:txBody>
      </p:sp>
      <p:sp>
        <p:nvSpPr>
          <p:cNvPr id="17410" name="内容占位符 10"/>
          <p:cNvSpPr>
            <a:spLocks noGrp="1"/>
          </p:cNvSpPr>
          <p:nvPr>
            <p:ph idx="1"/>
          </p:nvPr>
        </p:nvSpPr>
        <p:spPr>
          <a:xfrm>
            <a:off x="871538" y="2674938"/>
            <a:ext cx="7408862" cy="2825750"/>
          </a:xfrm>
        </p:spPr>
        <p:txBody>
          <a:bodyPr wrap="square" lIns="91440" tIns="45720" rIns="91440" bIns="45720" anchor="t"/>
          <a:p>
            <a:pPr>
              <a:buNone/>
            </a:pPr>
            <a:r>
              <a:rPr lang="zh-CN" altLang="en-US" dirty="0"/>
              <a:t>通过外网登录设备时，请使用</a:t>
            </a:r>
            <a:r>
              <a:rPr lang="en-US" altLang="zh-CN" dirty="0"/>
              <a:t>HTTPS</a:t>
            </a:r>
            <a:r>
              <a:rPr lang="zh-CN" altLang="en-US" dirty="0"/>
              <a:t>的方式，如下：</a:t>
            </a:r>
            <a:endParaRPr lang="en-US" altLang="zh-CN" dirty="0"/>
          </a:p>
          <a:p>
            <a:pPr>
              <a:buNone/>
            </a:pPr>
            <a:r>
              <a:rPr lang="en-US" altLang="zh-CN" dirty="0">
                <a:hlinkClick r:id="rId1"/>
              </a:rPr>
              <a:t>https://220.220.8.8</a:t>
            </a:r>
            <a:r>
              <a:rPr lang="zh-CN" altLang="en-US" dirty="0"/>
              <a:t> （宽带商默认关闭了外网</a:t>
            </a:r>
            <a:r>
              <a:rPr lang="en-US" altLang="zh-CN" dirty="0"/>
              <a:t>80</a:t>
            </a:r>
            <a:r>
              <a:rPr lang="zh-CN" altLang="en-US" dirty="0"/>
              <a:t>端口）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设备作为网关模式部署时，如果使用的是拨号网络，请在上网行为管理设备上配置</a:t>
            </a:r>
            <a:r>
              <a:rPr lang="en-US" altLang="zh-CN" dirty="0"/>
              <a:t>DDNS</a:t>
            </a:r>
            <a:r>
              <a:rPr lang="zh-CN" altLang="en-US" dirty="0"/>
              <a:t>，通过动态域名的方式访问设备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设备作为桥模式部署时候，请在出口路由器设置端口映射，将上网行为设备的</a:t>
            </a:r>
            <a:r>
              <a:rPr lang="en-US" altLang="zh-CN" dirty="0"/>
              <a:t>443</a:t>
            </a:r>
            <a:r>
              <a:rPr lang="zh-CN" altLang="en-US" dirty="0"/>
              <a:t>端口映射到外网</a:t>
            </a:r>
            <a:endParaRPr lang="en-US" altLang="zh-C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pPr eaLnBrk="1" hangingPunct="1"/>
            <a:r>
              <a:rPr lang="zh-CN" altLang="en-US" dirty="0"/>
              <a:t>网关模式模式（</a:t>
            </a:r>
            <a:r>
              <a:rPr lang="en-US" altLang="zh-CN" dirty="0"/>
              <a:t> NAT </a:t>
            </a:r>
            <a:r>
              <a:rPr lang="zh-CN" altLang="en-US" dirty="0"/>
              <a:t>模式）</a:t>
            </a:r>
            <a:endParaRPr lang="zh-CN" altLang="en-US" dirty="0"/>
          </a:p>
        </p:txBody>
      </p:sp>
      <p:sp>
        <p:nvSpPr>
          <p:cNvPr id="18434" name="Rectangle 3"/>
          <p:cNvSpPr>
            <a:spLocks noGrp="1"/>
          </p:cNvSpPr>
          <p:nvPr>
            <p:ph idx="1"/>
          </p:nvPr>
        </p:nvSpPr>
        <p:spPr>
          <a:xfrm>
            <a:off x="871538" y="2498725"/>
            <a:ext cx="7408862" cy="3451225"/>
          </a:xfrm>
        </p:spPr>
        <p:txBody>
          <a:bodyPr wrap="square" lIns="91440" tIns="45720" rIns="91440" bIns="45720" anchor="t"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sym typeface="Arial" panose="020B0604020202020204" pitchFamily="34" charset="0"/>
              </a:rPr>
              <a:t>设备以</a:t>
            </a:r>
            <a:r>
              <a:rPr lang="en-US" altLang="zh-CN" dirty="0">
                <a:sym typeface="Arial" panose="020B0604020202020204" pitchFamily="34" charset="0"/>
              </a:rPr>
              <a:t>NAT</a:t>
            </a:r>
            <a:r>
              <a:rPr lang="zh-CN" altLang="en-US" dirty="0">
                <a:sym typeface="Arial" panose="020B0604020202020204" pitchFamily="34" charset="0"/>
              </a:rPr>
              <a:t>模式部署时，设备具备代理内网用户上网， </a:t>
            </a:r>
            <a:r>
              <a:rPr lang="en-US" altLang="zh-CN" dirty="0">
                <a:sym typeface="Arial" panose="020B0604020202020204" pitchFamily="34" charset="0"/>
              </a:rPr>
              <a:t>DHCP</a:t>
            </a:r>
            <a:r>
              <a:rPr lang="zh-CN" altLang="en-US" dirty="0">
                <a:sym typeface="Arial" panose="020B0604020202020204" pitchFamily="34" charset="0"/>
              </a:rPr>
              <a:t>（自动</a:t>
            </a:r>
            <a:r>
              <a:rPr lang="en-US" altLang="zh-CN" dirty="0">
                <a:sym typeface="Arial" panose="020B0604020202020204" pitchFamily="34" charset="0"/>
              </a:rPr>
              <a:t>IP</a:t>
            </a:r>
            <a:r>
              <a:rPr lang="zh-CN" altLang="en-US" dirty="0">
                <a:sym typeface="Arial" panose="020B0604020202020204" pitchFamily="34" charset="0"/>
              </a:rPr>
              <a:t>地址分配）等功能</a:t>
            </a:r>
            <a:endParaRPr lang="en-US" altLang="zh-CN" dirty="0">
              <a:sym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sym typeface="Arial" panose="020B0604020202020204" pitchFamily="34" charset="0"/>
              </a:rPr>
              <a:t>设备的接线方式为：</a:t>
            </a:r>
            <a:r>
              <a:rPr lang="en-US" altLang="zh-CN" dirty="0">
                <a:sym typeface="Arial" panose="020B0604020202020204" pitchFamily="34" charset="0"/>
              </a:rPr>
              <a:t>WAN1</a:t>
            </a:r>
            <a:r>
              <a:rPr lang="zh-CN" altLang="en-US" dirty="0">
                <a:sym typeface="Arial" panose="020B0604020202020204" pitchFamily="34" charset="0"/>
              </a:rPr>
              <a:t>口连接外网线路，</a:t>
            </a:r>
            <a:r>
              <a:rPr lang="en-US" altLang="zh-CN" dirty="0">
                <a:sym typeface="Arial" panose="020B0604020202020204" pitchFamily="34" charset="0"/>
              </a:rPr>
              <a:t>LAN</a:t>
            </a:r>
            <a:r>
              <a:rPr lang="zh-CN" altLang="en-US" dirty="0">
                <a:sym typeface="Arial" panose="020B0604020202020204" pitchFamily="34" charset="0"/>
              </a:rPr>
              <a:t>口连接局域网交换机</a:t>
            </a:r>
            <a:endParaRPr lang="zh-CN" altLang="en-US" dirty="0">
              <a:sym typeface="Arial" panose="020B0604020202020204" pitchFamily="34" charset="0"/>
            </a:endParaRPr>
          </a:p>
          <a:p>
            <a:pPr eaLnBrk="1" hangingPunct="1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标题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r>
              <a:rPr lang="zh-CN" altLang="en-US" dirty="0"/>
              <a:t>网关模式（</a:t>
            </a:r>
            <a:r>
              <a:rPr lang="en-US" altLang="zh-CN" dirty="0"/>
              <a:t>NAT</a:t>
            </a:r>
            <a:r>
              <a:rPr lang="zh-CN" altLang="en-US" dirty="0"/>
              <a:t>模式）拓扑图</a:t>
            </a:r>
            <a:endParaRPr lang="zh-CN" altLang="en-US" dirty="0"/>
          </a:p>
        </p:txBody>
      </p:sp>
      <p:pic>
        <p:nvPicPr>
          <p:cNvPr id="19458" name="Picture 4" descr="2382615513833565899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4313" y="2214563"/>
            <a:ext cx="3143250" cy="3365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29000" y="3429000"/>
            <a:ext cx="5357813" cy="12001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新宋体" panose="02010609030101010101" pitchFamily="49" charset="-122"/>
                <a:ea typeface="新宋体" panose="02010609030101010101" pitchFamily="49" charset="-122"/>
                <a:cs typeface="+mn-cs"/>
                <a:sym typeface="Arial" panose="020B0604020202020204" pitchFamily="34" charset="0"/>
              </a:rPr>
              <a:t>WAN1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新宋体" panose="02010609030101010101" pitchFamily="49" charset="-122"/>
                <a:ea typeface="新宋体" panose="02010609030101010101" pitchFamily="49" charset="-122"/>
                <a:cs typeface="+mn-cs"/>
                <a:sym typeface="Arial" panose="020B0604020202020204" pitchFamily="34" charset="0"/>
              </a:rPr>
              <a:t>口连接外网线路（光猫、光电收发器等）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新宋体" panose="02010609030101010101" pitchFamily="49" charset="-122"/>
              <a:ea typeface="新宋体" panose="02010609030101010101" pitchFamily="49" charset="-122"/>
              <a:cs typeface="+mn-cs"/>
              <a:sym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新宋体" panose="02010609030101010101" pitchFamily="49" charset="-122"/>
              <a:ea typeface="新宋体" panose="02010609030101010101" pitchFamily="49" charset="-122"/>
              <a:cs typeface="+mn-cs"/>
              <a:sym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新宋体" panose="02010609030101010101" pitchFamily="49" charset="-122"/>
                <a:ea typeface="新宋体" panose="02010609030101010101" pitchFamily="49" charset="-122"/>
                <a:cs typeface="+mn-cs"/>
                <a:sym typeface="Arial" panose="020B0604020202020204" pitchFamily="34" charset="0"/>
              </a:rPr>
              <a:t>LAN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新宋体" panose="02010609030101010101" pitchFamily="49" charset="-122"/>
                <a:ea typeface="新宋体" panose="02010609030101010101" pitchFamily="49" charset="-122"/>
                <a:cs typeface="+mn-cs"/>
                <a:sym typeface="Arial" panose="020B0604020202020204" pitchFamily="34" charset="0"/>
              </a:rPr>
              <a:t>口连接局域网交换机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新宋体" panose="02010609030101010101" pitchFamily="49" charset="-122"/>
              <a:ea typeface="新宋体" panose="02010609030101010101" pitchFamily="49" charset="-122"/>
              <a:cs typeface="+mn-cs"/>
              <a:sym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pPr eaLnBrk="1" hangingPunct="1"/>
            <a:r>
              <a:rPr lang="zh-CN" altLang="en-US" dirty="0"/>
              <a:t>网关模式配置截图（</a:t>
            </a:r>
            <a:r>
              <a:rPr lang="en-US" altLang="zh-CN" dirty="0"/>
              <a:t>PPPOE</a:t>
            </a:r>
            <a:r>
              <a:rPr lang="zh-CN" altLang="en-US" dirty="0"/>
              <a:t>拨号）</a:t>
            </a:r>
            <a:endParaRPr lang="zh-CN" altLang="en-US" dirty="0"/>
          </a:p>
        </p:txBody>
      </p:sp>
      <p:sp>
        <p:nvSpPr>
          <p:cNvPr id="20482" name="Picture 5"/>
          <p:cNvSpPr>
            <a:spLocks noChangeAspect="1"/>
          </p:cNvSpPr>
          <p:nvPr/>
        </p:nvSpPr>
        <p:spPr>
          <a:xfrm>
            <a:off x="827088" y="5443538"/>
            <a:ext cx="7416800" cy="865187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dirty="0">
              <a:latin typeface="Arial" panose="020B0604020202020204" pitchFamily="34" charset="0"/>
              <a:ea typeface="华文楷体" pitchFamily="2" charset="-122"/>
            </a:endParaRPr>
          </a:p>
        </p:txBody>
      </p:sp>
      <p:pic>
        <p:nvPicPr>
          <p:cNvPr id="20483" name="Picture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8625" y="2000250"/>
            <a:ext cx="8277225" cy="3486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1214438" y="4071938"/>
            <a:ext cx="4000500" cy="15382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网络模式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：选择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NAT”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选择“路由”模式内网用户是无法访问互联网的，这里是首次使用设备时常出现的错误，请注意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标题 2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r>
              <a:rPr lang="zh-CN" altLang="en-US" dirty="0"/>
              <a:t>网关模式配置截图（静态</a:t>
            </a:r>
            <a:r>
              <a:rPr lang="en-US" altLang="zh-CN" dirty="0"/>
              <a:t>IP</a:t>
            </a:r>
            <a:r>
              <a:rPr lang="zh-CN" altLang="en-US" dirty="0"/>
              <a:t>）</a:t>
            </a:r>
            <a:endParaRPr lang="zh-CN" altLang="en-US" dirty="0"/>
          </a:p>
        </p:txBody>
      </p:sp>
      <p:pic>
        <p:nvPicPr>
          <p:cNvPr id="21506" name="Picture 5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714375" y="2286000"/>
            <a:ext cx="7929563" cy="3822700"/>
          </a:xfrm>
        </p:spPr>
      </p:pic>
      <p:sp>
        <p:nvSpPr>
          <p:cNvPr id="7" name="TextBox 6"/>
          <p:cNvSpPr txBox="1"/>
          <p:nvPr/>
        </p:nvSpPr>
        <p:spPr>
          <a:xfrm>
            <a:off x="1500188" y="4500563"/>
            <a:ext cx="4000500" cy="15382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网络模式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：选择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NAT”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选择“路由”模式内网用户是无法访问互联网的，这里是首次使用设备时常出现的错误，请注意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3051</Words>
  <Application>WPS 演示</Application>
  <PresentationFormat>全屏显示(4:3)</PresentationFormat>
  <Paragraphs>203</Paragraphs>
  <Slides>24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3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40" baseType="lpstr">
      <vt:lpstr>Arial</vt:lpstr>
      <vt:lpstr>宋体</vt:lpstr>
      <vt:lpstr>Wingdings</vt:lpstr>
      <vt:lpstr>Candara</vt:lpstr>
      <vt:lpstr>华文楷体</vt:lpstr>
      <vt:lpstr>黑体</vt:lpstr>
      <vt:lpstr>华文新魏</vt:lpstr>
      <vt:lpstr>Symbol</vt:lpstr>
      <vt:lpstr>Calibri</vt:lpstr>
      <vt:lpstr>新宋体</vt:lpstr>
      <vt:lpstr>微软雅黑</vt:lpstr>
      <vt:lpstr>Arial Unicode MS</vt:lpstr>
      <vt:lpstr>波形</vt:lpstr>
      <vt:lpstr>自定义设计方案</vt:lpstr>
      <vt:lpstr>1_波形</vt:lpstr>
      <vt:lpstr>FLW3Drawing</vt:lpstr>
      <vt:lpstr>PowerPoint 演示文稿</vt:lpstr>
      <vt:lpstr>设备的部署模式</vt:lpstr>
      <vt:lpstr>设备基础知识</vt:lpstr>
      <vt:lpstr>设备基础知识</vt:lpstr>
      <vt:lpstr>外网登录设备</vt:lpstr>
      <vt:lpstr>网关模式模式（ NAT 模式）</vt:lpstr>
      <vt:lpstr>网关模式（NAT模式）拓扑图</vt:lpstr>
      <vt:lpstr>网关模式配置截图（PPPOE拨号）</vt:lpstr>
      <vt:lpstr>网关模式配置截图（静态IP）</vt:lpstr>
      <vt:lpstr>网关模式配置说明</vt:lpstr>
      <vt:lpstr>DHCP功能说明</vt:lpstr>
      <vt:lpstr>开启DHCP的方法</vt:lpstr>
      <vt:lpstr>PowerPoint 演示文稿</vt:lpstr>
      <vt:lpstr>网关模式部署时LAN口的配置</vt:lpstr>
      <vt:lpstr>透明桥模式</vt:lpstr>
      <vt:lpstr>网桥模式配置截图（桥一）</vt:lpstr>
      <vt:lpstr>网桥模式配置截图（桥二）</vt:lpstr>
      <vt:lpstr>桥模式部署拓扑图</vt:lpstr>
      <vt:lpstr>网桥模式配置说明</vt:lpstr>
      <vt:lpstr>设备在3层交换网络下部署</vt:lpstr>
      <vt:lpstr>光网络环境</vt:lpstr>
      <vt:lpstr>旁路模式（主要适用于上网审计）</vt:lpstr>
      <vt:lpstr>旁路模式部署上网行为管理设备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E地通设备对接配置实例</dc:title>
  <dc:creator>wxf</dc:creator>
  <cp:lastModifiedBy>惠尔顿</cp:lastModifiedBy>
  <cp:revision>388</cp:revision>
  <dcterms:created xsi:type="dcterms:W3CDTF">2013-05-27T02:33:00Z</dcterms:created>
  <dcterms:modified xsi:type="dcterms:W3CDTF">2021-08-30T07:58:15Z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